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8" r:id="rId4"/>
  </p:sldMasterIdLst>
  <p:notesMasterIdLst>
    <p:notesMasterId r:id="rId15"/>
  </p:notesMasterIdLst>
  <p:handoutMasterIdLst>
    <p:handoutMasterId r:id="rId16"/>
  </p:handoutMasterIdLst>
  <p:sldIdLst>
    <p:sldId id="256" r:id="rId5"/>
    <p:sldId id="295" r:id="rId6"/>
    <p:sldId id="300" r:id="rId7"/>
    <p:sldId id="288" r:id="rId8"/>
    <p:sldId id="291" r:id="rId9"/>
    <p:sldId id="290" r:id="rId10"/>
    <p:sldId id="289" r:id="rId11"/>
    <p:sldId id="298" r:id="rId12"/>
    <p:sldId id="297" r:id="rId13"/>
    <p:sldId id="299" r:id="rId14"/>
  </p:sldIdLst>
  <p:sldSz cx="9144000" cy="6858000" type="screen4x3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885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128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AF0AC8-75BE-49E1-A2F4-1CBAA74BD21A}" type="datetimeFigureOut">
              <a:rPr lang="en-GB" smtClean="0"/>
              <a:t>03/08/2021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0D2BB5-15E8-4E91-8C90-01AA2944BE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19882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1D47DC-FCE5-4198-9E9B-73539B37AE77}" type="datetimeFigureOut">
              <a:rPr lang="en-GB" smtClean="0"/>
              <a:t>03/08/2021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52A9FA-09D1-41E1-B263-AD933F33C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2133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2A9FA-09D1-41E1-B263-AD933F33C21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4725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2A9FA-09D1-41E1-B263-AD933F33C21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6498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2A9FA-09D1-41E1-B263-AD933F33C21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6498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2A9FA-09D1-41E1-B263-AD933F33C21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057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2A9FA-09D1-41E1-B263-AD933F33C21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9934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2A9FA-09D1-41E1-B263-AD933F33C21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174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2A9FA-09D1-41E1-B263-AD933F33C21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404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2A9FA-09D1-41E1-B263-AD933F33C21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8548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2A9FA-09D1-41E1-B263-AD933F33C21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8422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F2C16-2751-4859-BBC4-E916615BF1E9}" type="datetime1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551225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F2C16-2751-4859-BBC4-E916615BF1E9}" type="datetime1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04722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F2C16-2751-4859-BBC4-E916615BF1E9}" type="datetime1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287702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96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DCD73-12C5-460F-A8CC-12090966EABB}" type="datetime1">
              <a:rPr lang="en-US" smtClean="0"/>
              <a:t>8/3/2021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174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0BE40-22A0-44F2-90CA-049EE55097DA}" type="datetime1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45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F2C16-2751-4859-BBC4-E916615BF1E9}" type="datetime1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6566746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F2C16-2751-4859-BBC4-E916615BF1E9}" type="datetime1">
              <a:rPr lang="en-US" smtClean="0"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899917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F2C16-2751-4859-BBC4-E916615BF1E9}" type="datetime1">
              <a:rPr lang="en-US" smtClean="0"/>
              <a:t>8/3/2021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25381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3A1DE-8F3C-445E-A49A-4AFE9F630E54}" type="datetime1">
              <a:rPr lang="en-US" smtClean="0"/>
              <a:t>8/3/2021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201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B7BBA-2362-4BA7-AA9C-1A4C98DA60E7}" type="datetime1">
              <a:rPr lang="en-US" smtClean="0"/>
              <a:t>8/3/2021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0210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F2C16-2751-4859-BBC4-E916615BF1E9}" type="datetime1">
              <a:rPr lang="en-US" smtClean="0"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0103703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F2C16-2751-4859-BBC4-E916615BF1E9}" type="datetime1">
              <a:rPr lang="en-US" smtClean="0"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197879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F2C16-2751-4859-BBC4-E916615BF1E9}" type="datetime1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037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10.png"/><Relationship Id="rId7" Type="http://schemas.openxmlformats.org/officeDocument/2006/relationships/image" Target="../media/image45.jpeg"/><Relationship Id="rId12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9.png"/><Relationship Id="rId5" Type="http://schemas.openxmlformats.org/officeDocument/2006/relationships/image" Target="../media/image43.jpeg"/><Relationship Id="rId10" Type="http://schemas.openxmlformats.org/officeDocument/2006/relationships/image" Target="../media/image15.pn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10.png"/><Relationship Id="rId4" Type="http://schemas.openxmlformats.org/officeDocument/2006/relationships/image" Target="../media/image17.jpe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10.png"/><Relationship Id="rId5" Type="http://schemas.openxmlformats.org/officeDocument/2006/relationships/image" Target="../media/image23.jpeg"/><Relationship Id="rId10" Type="http://schemas.openxmlformats.org/officeDocument/2006/relationships/image" Target="../media/image26.jpeg"/><Relationship Id="rId4" Type="http://schemas.openxmlformats.org/officeDocument/2006/relationships/image" Target="../media/image22.jpe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10.png"/><Relationship Id="rId5" Type="http://schemas.openxmlformats.org/officeDocument/2006/relationships/image" Target="../media/image29.jpeg"/><Relationship Id="rId10" Type="http://schemas.openxmlformats.org/officeDocument/2006/relationships/image" Target="../media/image9.png"/><Relationship Id="rId4" Type="http://schemas.openxmlformats.org/officeDocument/2006/relationships/image" Target="../media/image28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10" Type="http://schemas.openxmlformats.org/officeDocument/2006/relationships/image" Target="../media/image10.png"/><Relationship Id="rId4" Type="http://schemas.openxmlformats.org/officeDocument/2006/relationships/image" Target="../media/image34.jp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8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54000"/>
            <a:ext cx="9144000" cy="6912000"/>
          </a:xfrm>
          <a:prstGeom prst="rect">
            <a:avLst/>
          </a:prstGeom>
          <a:blipFill>
            <a:blip r:embed="rId2" cstate="print"/>
            <a:stretch>
              <a:fillRect l="-4324"/>
            </a:stretch>
          </a:blipFill>
        </p:spPr>
        <p:txBody>
          <a:bodyPr wrap="square" lIns="0" tIns="0" rIns="0" bIns="0" rtlCol="0"/>
          <a:lstStyle/>
          <a:p>
            <a:pPr defTabSz="892912"/>
            <a:endParaRPr sz="175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ctrTitle"/>
          </p:nvPr>
        </p:nvSpPr>
        <p:spPr>
          <a:xfrm>
            <a:off x="2344995" y="-701418"/>
            <a:ext cx="7772400" cy="2983335"/>
          </a:xfrm>
          <a:prstGeom prst="rect">
            <a:avLst/>
          </a:prstGeom>
        </p:spPr>
        <p:txBody>
          <a:bodyPr vert="horz" wrap="square" lIns="0" tIns="12401" rIns="0" bIns="0" rtlCol="0" anchor="t">
            <a:spAutoFit/>
          </a:bodyPr>
          <a:lstStyle/>
          <a:p>
            <a:pPr marL="12065" marR="4445">
              <a:spcBef>
                <a:spcPts val="98"/>
              </a:spcBef>
            </a:pPr>
            <a:r>
              <a:rPr lang="en-GB" sz="4000" dirty="0">
                <a:solidFill>
                  <a:schemeClr val="bg1"/>
                </a:solidFill>
                <a:latin typeface="VAG Rounded Std Thin"/>
              </a:rPr>
              <a:t>Virtual National </a:t>
            </a:r>
            <a:br>
              <a:rPr lang="en-GB" sz="4000" dirty="0">
                <a:solidFill>
                  <a:schemeClr val="bg1"/>
                </a:solidFill>
                <a:latin typeface="VAG Rounded Std Thin"/>
              </a:rPr>
            </a:br>
            <a:r>
              <a:rPr lang="en-GB" sz="4000" dirty="0">
                <a:solidFill>
                  <a:schemeClr val="bg1"/>
                </a:solidFill>
                <a:latin typeface="VAG Rounded Std Thin"/>
              </a:rPr>
              <a:t>Members’ Meeting </a:t>
            </a:r>
            <a:br>
              <a:rPr lang="en-GB" sz="4000" dirty="0">
                <a:solidFill>
                  <a:schemeClr val="bg1"/>
                </a:solidFill>
                <a:latin typeface="VAG Rounded Std Thin"/>
              </a:rPr>
            </a:br>
            <a:r>
              <a:rPr lang="en-GB" sz="4000" dirty="0">
                <a:solidFill>
                  <a:schemeClr val="bg1"/>
                </a:solidFill>
                <a:latin typeface="VAG Rounded Std Thin"/>
              </a:rPr>
              <a:t>for England </a:t>
            </a:r>
            <a:br>
              <a:rPr lang="en-GB" sz="3600" dirty="0">
                <a:solidFill>
                  <a:schemeClr val="bg1"/>
                </a:solidFill>
                <a:latin typeface="VAG Rounded Std Thin" pitchFamily="34" charset="0"/>
              </a:rPr>
            </a:br>
            <a:br>
              <a:rPr lang="en-GB" sz="2800" dirty="0">
                <a:solidFill>
                  <a:schemeClr val="bg1"/>
                </a:solidFill>
                <a:latin typeface="VAG Rounded Std Thin"/>
              </a:rPr>
            </a:br>
            <a:r>
              <a:rPr lang="en-GB" sz="2000" dirty="0">
                <a:solidFill>
                  <a:srgbClr val="C00000"/>
                </a:solidFill>
                <a:latin typeface="VAG Rounded Std Thin"/>
              </a:rPr>
              <a:t>Wednesday 14 July 2021 at 18:30</a:t>
            </a:r>
            <a:br>
              <a:rPr lang="en-GB" sz="3900" dirty="0">
                <a:solidFill>
                  <a:schemeClr val="bg1"/>
                </a:solidFill>
                <a:latin typeface="VAG Rounded Std Thin" pitchFamily="34" charset="0"/>
              </a:rPr>
            </a:br>
            <a:endParaRPr lang="en-US" sz="465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AB679B-015A-4527-8252-1C55A317D1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016" y="281227"/>
            <a:ext cx="1220538" cy="122053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3">
            <a:extLst>
              <a:ext uri="{FF2B5EF4-FFF2-40B4-BE49-F238E27FC236}">
                <a16:creationId xmlns:a16="http://schemas.microsoft.com/office/drawing/2014/main" id="{77674605-BF19-410B-80BF-38662CB5B2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7325"/>
            <a:ext cx="9144000" cy="2121407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52400" y="2962597"/>
            <a:ext cx="4211326" cy="1671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402">
              <a:tabLst>
                <a:tab pos="2710979" algn="l"/>
                <a:tab pos="3984618" algn="l"/>
              </a:tabLst>
            </a:pPr>
            <a:r>
              <a:rPr lang="en-US" sz="3500" kern="1200" dirty="0">
                <a:solidFill>
                  <a:schemeClr val="tx1"/>
                </a:solidFill>
                <a:latin typeface="VAG Rounded Std Thin" panose="020F0402020204020204" pitchFamily="34" charset="0"/>
              </a:rPr>
              <a:t>Thank you &amp; close </a:t>
            </a:r>
            <a:br>
              <a:rPr lang="en-US" sz="3500" kern="1200" dirty="0">
                <a:solidFill>
                  <a:schemeClr val="tx1"/>
                </a:solidFill>
                <a:latin typeface="VAG Rounded Std Thin" panose="020F0402020204020204" pitchFamily="34" charset="0"/>
              </a:rPr>
            </a:br>
            <a:r>
              <a:rPr lang="en-US" sz="3200" kern="1200" dirty="0">
                <a:solidFill>
                  <a:schemeClr val="tx1"/>
                </a:solidFill>
                <a:latin typeface="VAG Rounded Std Thin" panose="020F0402020204020204" pitchFamily="34" charset="0"/>
              </a:rPr>
              <a:t>Tim Lord – Chairman </a:t>
            </a:r>
            <a:endParaRPr lang="en-US" sz="3500" kern="1200" dirty="0">
              <a:solidFill>
                <a:schemeClr val="tx1"/>
              </a:solidFill>
              <a:latin typeface="VAG Rounded Std Thin" panose="020F0402020204020204" pitchFamily="34" charset="0"/>
            </a:endParaRPr>
          </a:p>
        </p:txBody>
      </p:sp>
      <p:pic>
        <p:nvPicPr>
          <p:cNvPr id="5132" name="Picture 12" descr="May be an image of 1 person and standing">
            <a:extLst>
              <a:ext uri="{FF2B5EF4-FFF2-40B4-BE49-F238E27FC236}">
                <a16:creationId xmlns:a16="http://schemas.microsoft.com/office/drawing/2014/main" id="{C70BACFC-239F-4FC7-87F0-202D78C80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22108"/>
          <a:stretch/>
        </p:blipFill>
        <p:spPr bwMode="auto">
          <a:xfrm>
            <a:off x="4496577" y="1"/>
            <a:ext cx="2262230" cy="222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May be an image of standing, horse and outdoors">
            <a:extLst>
              <a:ext uri="{FF2B5EF4-FFF2-40B4-BE49-F238E27FC236}">
                <a16:creationId xmlns:a16="http://schemas.microsoft.com/office/drawing/2014/main" id="{ADD618C1-9B21-4099-8ED1-4B6446EDE7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79" b="-4"/>
          <a:stretch/>
        </p:blipFill>
        <p:spPr bwMode="auto">
          <a:xfrm>
            <a:off x="6891658" y="10"/>
            <a:ext cx="2252342" cy="167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May be an image of 2 people">
            <a:extLst>
              <a:ext uri="{FF2B5EF4-FFF2-40B4-BE49-F238E27FC236}">
                <a16:creationId xmlns:a16="http://schemas.microsoft.com/office/drawing/2014/main" id="{E85984FE-8FA3-4C6E-9030-83CF9BE9D6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6" r="7254" b="-4"/>
          <a:stretch/>
        </p:blipFill>
        <p:spPr bwMode="auto">
          <a:xfrm>
            <a:off x="4496577" y="2384215"/>
            <a:ext cx="2262231" cy="223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May be an image of 1 person, riding on a horse and horse">
            <a:extLst>
              <a:ext uri="{FF2B5EF4-FFF2-40B4-BE49-F238E27FC236}">
                <a16:creationId xmlns:a16="http://schemas.microsoft.com/office/drawing/2014/main" id="{71C345EC-E774-4EAA-B861-E2669E215D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3" r="3" b="3"/>
          <a:stretch/>
        </p:blipFill>
        <p:spPr bwMode="auto">
          <a:xfrm>
            <a:off x="6891657" y="1843285"/>
            <a:ext cx="2252343" cy="206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May be an image of 1 person, horse and outdoors">
            <a:extLst>
              <a:ext uri="{FF2B5EF4-FFF2-40B4-BE49-F238E27FC236}">
                <a16:creationId xmlns:a16="http://schemas.microsoft.com/office/drawing/2014/main" id="{4317572C-B3D0-4D1D-8ABA-F33A6E5C0E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1" r="2526" b="1"/>
          <a:stretch/>
        </p:blipFill>
        <p:spPr bwMode="auto">
          <a:xfrm>
            <a:off x="-12798" y="0"/>
            <a:ext cx="1990029" cy="181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May be an image of 2 people, people standing and horse">
            <a:extLst>
              <a:ext uri="{FF2B5EF4-FFF2-40B4-BE49-F238E27FC236}">
                <a16:creationId xmlns:a16="http://schemas.microsoft.com/office/drawing/2014/main" id="{7EF23656-8E2A-4988-B4A4-E82BECC7BB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3" r="3" b="4311"/>
          <a:stretch/>
        </p:blipFill>
        <p:spPr bwMode="auto">
          <a:xfrm>
            <a:off x="2111384" y="0"/>
            <a:ext cx="2252342" cy="277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ject 15"/>
          <p:cNvSpPr/>
          <p:nvPr/>
        </p:nvSpPr>
        <p:spPr>
          <a:xfrm>
            <a:off x="1179287" y="2352690"/>
            <a:ext cx="7035191" cy="807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929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5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2E98B9F-B097-4605-A9CC-56B97984E85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843" y="262784"/>
            <a:ext cx="509340" cy="509340"/>
          </a:xfrm>
          <a:prstGeom prst="rect">
            <a:avLst/>
          </a:prstGeom>
        </p:spPr>
      </p:pic>
      <p:pic>
        <p:nvPicPr>
          <p:cNvPr id="5122" name="Picture 2" descr="May be an image of dessert">
            <a:extLst>
              <a:ext uri="{FF2B5EF4-FFF2-40B4-BE49-F238E27FC236}">
                <a16:creationId xmlns:a16="http://schemas.microsoft.com/office/drawing/2014/main" id="{BF18B473-EFAE-4522-A813-CFD71A6C7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371" y="4072046"/>
            <a:ext cx="2252343" cy="150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DDE9D1CD-6C3A-412C-A45D-50F7F4027E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" y="4757325"/>
            <a:ext cx="9144000" cy="2121407"/>
          </a:xfrm>
          <a:prstGeom prst="rect">
            <a:avLst/>
          </a:prstGeom>
        </p:spPr>
      </p:pic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C3983583-4D3B-423A-A241-BB1B4AE02FD9}"/>
              </a:ext>
            </a:extLst>
          </p:cNvPr>
          <p:cNvSpPr txBox="1">
            <a:spLocks/>
          </p:cNvSpPr>
          <p:nvPr/>
        </p:nvSpPr>
        <p:spPr>
          <a:xfrm>
            <a:off x="6893663" y="5608724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3402E2-ACE4-4A9D-A681-7A3DA863E318}" type="slidenum">
              <a:rPr lang="en-GB" smtClean="0">
                <a:latin typeface="VAG Rounded Std Thin" panose="020F0402020204020204" pitchFamily="34" charset="0"/>
              </a:rPr>
              <a:pPr/>
              <a:t>10</a:t>
            </a:fld>
            <a:endParaRPr lang="en-GB" dirty="0">
              <a:latin typeface="VAG Rounded Std Thin" panose="020F04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677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5">
            <a:extLst>
              <a:ext uri="{FF2B5EF4-FFF2-40B4-BE49-F238E27FC236}">
                <a16:creationId xmlns:a16="http://schemas.microsoft.com/office/drawing/2014/main" id="{AFF2FA22-9A4F-4911-9030-6E8B7C4F2BD9}"/>
              </a:ext>
            </a:extLst>
          </p:cNvPr>
          <p:cNvSpPr txBox="1">
            <a:spLocks/>
          </p:cNvSpPr>
          <p:nvPr/>
        </p:nvSpPr>
        <p:spPr>
          <a:xfrm>
            <a:off x="2172157" y="3140902"/>
            <a:ext cx="4622705" cy="5820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6152" b="0" i="0">
                <a:solidFill>
                  <a:schemeClr val="bg1"/>
                </a:solidFill>
                <a:latin typeface="VAGRoundedStd-Thin"/>
                <a:ea typeface="+mj-ea"/>
                <a:cs typeface="VAGRoundedStd-Thin"/>
              </a:defRPr>
            </a:lvl1pPr>
          </a:lstStyle>
          <a:p>
            <a:pPr marL="12402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>
                <a:tab pos="2710979" algn="l"/>
                <a:tab pos="3984618" algn="l"/>
              </a:tabLst>
            </a:pPr>
            <a:r>
              <a:rPr lang="en-US" sz="3200" dirty="0">
                <a:solidFill>
                  <a:schemeClr val="tx1"/>
                </a:solidFill>
              </a:rPr>
              <a:t>Welcome</a:t>
            </a:r>
          </a:p>
        </p:txBody>
      </p:sp>
      <p:pic>
        <p:nvPicPr>
          <p:cNvPr id="1036" name="Picture 12" descr="May be an image of 1 person and outdoors">
            <a:extLst>
              <a:ext uri="{FF2B5EF4-FFF2-40B4-BE49-F238E27FC236}">
                <a16:creationId xmlns:a16="http://schemas.microsoft.com/office/drawing/2014/main" id="{D5E622E8-DD85-4D3F-AEC6-1FAEFDD120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7" r="5" b="5537"/>
          <a:stretch/>
        </p:blipFill>
        <p:spPr bwMode="auto">
          <a:xfrm>
            <a:off x="2736990" y="-6584"/>
            <a:ext cx="3457020" cy="2130473"/>
          </a:xfrm>
          <a:custGeom>
            <a:avLst/>
            <a:gdLst/>
            <a:ahLst/>
            <a:cxnLst/>
            <a:rect l="l" t="t" r="r" b="b"/>
            <a:pathLst>
              <a:path w="4609359" h="2130473">
                <a:moveTo>
                  <a:pt x="986689" y="0"/>
                </a:moveTo>
                <a:lnTo>
                  <a:pt x="4609359" y="0"/>
                </a:lnTo>
                <a:lnTo>
                  <a:pt x="3622670" y="2130473"/>
                </a:lnTo>
                <a:lnTo>
                  <a:pt x="0" y="213047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y be an image of 2 people, horse and outdoors">
            <a:extLst>
              <a:ext uri="{FF2B5EF4-FFF2-40B4-BE49-F238E27FC236}">
                <a16:creationId xmlns:a16="http://schemas.microsoft.com/office/drawing/2014/main" id="{851A77DC-62EF-4002-929E-6A6E87347A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 r="2" b="6097"/>
          <a:stretch/>
        </p:blipFill>
        <p:spPr bwMode="auto">
          <a:xfrm>
            <a:off x="20" y="-13541"/>
            <a:ext cx="3356335" cy="2130473"/>
          </a:xfrm>
          <a:custGeom>
            <a:avLst/>
            <a:gdLst/>
            <a:ahLst/>
            <a:cxnLst/>
            <a:rect l="l" t="t" r="r" b="b"/>
            <a:pathLst>
              <a:path w="4475140" h="2130473">
                <a:moveTo>
                  <a:pt x="0" y="0"/>
                </a:moveTo>
                <a:lnTo>
                  <a:pt x="1074821" y="0"/>
                </a:lnTo>
                <a:lnTo>
                  <a:pt x="1074821" y="239"/>
                </a:lnTo>
                <a:lnTo>
                  <a:pt x="4475140" y="239"/>
                </a:lnTo>
                <a:lnTo>
                  <a:pt x="3488563" y="2130473"/>
                </a:lnTo>
                <a:lnTo>
                  <a:pt x="0" y="213047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y be an image of 1 person, horse and outdoors">
            <a:extLst>
              <a:ext uri="{FF2B5EF4-FFF2-40B4-BE49-F238E27FC236}">
                <a16:creationId xmlns:a16="http://schemas.microsoft.com/office/drawing/2014/main" id="{098B81E5-F241-4C77-98A2-765260C353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6" r="-3" b="8070"/>
          <a:stretch/>
        </p:blipFill>
        <p:spPr bwMode="auto">
          <a:xfrm>
            <a:off x="5573505" y="-6586"/>
            <a:ext cx="3570495" cy="2130473"/>
          </a:xfrm>
          <a:custGeom>
            <a:avLst/>
            <a:gdLst/>
            <a:ahLst/>
            <a:cxnLst/>
            <a:rect l="l" t="t" r="r" b="b"/>
            <a:pathLst>
              <a:path w="4760659" h="2130473">
                <a:moveTo>
                  <a:pt x="986689" y="0"/>
                </a:moveTo>
                <a:lnTo>
                  <a:pt x="4760659" y="0"/>
                </a:lnTo>
                <a:lnTo>
                  <a:pt x="4760659" y="2130473"/>
                </a:lnTo>
                <a:lnTo>
                  <a:pt x="0" y="213047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y be an image of 1 person, standing and horse">
            <a:extLst>
              <a:ext uri="{FF2B5EF4-FFF2-40B4-BE49-F238E27FC236}">
                <a16:creationId xmlns:a16="http://schemas.microsoft.com/office/drawing/2014/main" id="{388A50E2-D7E9-4341-8ECC-90F53A2125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568"/>
          <a:stretch/>
        </p:blipFill>
        <p:spPr bwMode="auto">
          <a:xfrm>
            <a:off x="5787646" y="4704052"/>
            <a:ext cx="3356355" cy="2174680"/>
          </a:xfrm>
          <a:custGeom>
            <a:avLst/>
            <a:gdLst/>
            <a:ahLst/>
            <a:cxnLst/>
            <a:rect l="l" t="t" r="r" b="b"/>
            <a:pathLst>
              <a:path w="4475140" h="2174680">
                <a:moveTo>
                  <a:pt x="1006941" y="0"/>
                </a:moveTo>
                <a:lnTo>
                  <a:pt x="4475140" y="0"/>
                </a:lnTo>
                <a:lnTo>
                  <a:pt x="4475140" y="2174680"/>
                </a:lnTo>
                <a:lnTo>
                  <a:pt x="3400319" y="2174680"/>
                </a:lnTo>
                <a:lnTo>
                  <a:pt x="3400319" y="2174202"/>
                </a:lnTo>
                <a:lnTo>
                  <a:pt x="0" y="217420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ay be an image of 2 people, people standing, horse and outdoors">
            <a:extLst>
              <a:ext uri="{FF2B5EF4-FFF2-40B4-BE49-F238E27FC236}">
                <a16:creationId xmlns:a16="http://schemas.microsoft.com/office/drawing/2014/main" id="{F418B170-1B46-4EE7-B4D5-EF7B6473C4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7" r="2" b="1096"/>
          <a:stretch/>
        </p:blipFill>
        <p:spPr bwMode="auto">
          <a:xfrm>
            <a:off x="3029803" y="4703571"/>
            <a:ext cx="3392730" cy="2175160"/>
          </a:xfrm>
          <a:custGeom>
            <a:avLst/>
            <a:gdLst/>
            <a:ahLst/>
            <a:cxnLst/>
            <a:rect l="l" t="t" r="r" b="b"/>
            <a:pathLst>
              <a:path w="4523640" h="2175160">
                <a:moveTo>
                  <a:pt x="0" y="0"/>
                </a:moveTo>
                <a:lnTo>
                  <a:pt x="4523640" y="0"/>
                </a:lnTo>
                <a:lnTo>
                  <a:pt x="3516256" y="2175160"/>
                </a:lnTo>
                <a:lnTo>
                  <a:pt x="0" y="2175160"/>
                </a:lnTo>
                <a:lnTo>
                  <a:pt x="0" y="2174920"/>
                </a:lnTo>
                <a:lnTo>
                  <a:pt x="14159" y="2174920"/>
                </a:lnTo>
                <a:lnTo>
                  <a:pt x="1021100" y="718"/>
                </a:lnTo>
                <a:lnTo>
                  <a:pt x="0" y="7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y be an image of 5 people, tree and outdoors">
            <a:extLst>
              <a:ext uri="{FF2B5EF4-FFF2-40B4-BE49-F238E27FC236}">
                <a16:creationId xmlns:a16="http://schemas.microsoft.com/office/drawing/2014/main" id="{4581DFB5-2150-460A-A3D1-5FF906DFD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" b="8236"/>
          <a:stretch/>
        </p:blipFill>
        <p:spPr bwMode="auto">
          <a:xfrm>
            <a:off x="0" y="4710526"/>
            <a:ext cx="3681617" cy="2175160"/>
          </a:xfrm>
          <a:custGeom>
            <a:avLst/>
            <a:gdLst/>
            <a:ahLst/>
            <a:cxnLst/>
            <a:rect l="l" t="t" r="r" b="b"/>
            <a:pathLst>
              <a:path w="4908824" h="2175160">
                <a:moveTo>
                  <a:pt x="0" y="0"/>
                </a:moveTo>
                <a:lnTo>
                  <a:pt x="4908824" y="0"/>
                </a:lnTo>
                <a:lnTo>
                  <a:pt x="3901440" y="2175160"/>
                </a:lnTo>
                <a:lnTo>
                  <a:pt x="0" y="21751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9B83735E-5ECC-4114-938C-C17AD2E5F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15112" y="6356350"/>
            <a:ext cx="190023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E3402E2-ACE4-4A9D-A681-7A3DA863E318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 sz="1000">
              <a:solidFill>
                <a:srgbClr val="FFFFF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721CFA-5322-42A7-A473-CBEB2E84A55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843" y="262784"/>
            <a:ext cx="509340" cy="509340"/>
          </a:xfrm>
          <a:prstGeom prst="rect">
            <a:avLst/>
          </a:prstGeom>
        </p:spPr>
      </p:pic>
      <p:pic>
        <p:nvPicPr>
          <p:cNvPr id="18" name="Content Placeholder 3">
            <a:extLst>
              <a:ext uri="{FF2B5EF4-FFF2-40B4-BE49-F238E27FC236}">
                <a16:creationId xmlns:a16="http://schemas.microsoft.com/office/drawing/2014/main" id="{771A66E0-812C-425C-9A49-FA3D805DD93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7325"/>
            <a:ext cx="9144000" cy="2121407"/>
          </a:xfrm>
          <a:prstGeom prst="rect">
            <a:avLst/>
          </a:prstGeom>
        </p:spPr>
      </p:pic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773B432-E633-4443-888C-7A7F77991333}"/>
              </a:ext>
            </a:extLst>
          </p:cNvPr>
          <p:cNvSpPr txBox="1">
            <a:spLocks/>
          </p:cNvSpPr>
          <p:nvPr/>
        </p:nvSpPr>
        <p:spPr>
          <a:xfrm>
            <a:off x="6893663" y="5608724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7E3402E2-ACE4-4A9D-A681-7A3DA863E318}" type="slidenum">
              <a:rPr lang="en-GB" smtClean="0">
                <a:latin typeface="VAG Rounded Std Thin" panose="020F0402020204020204" pitchFamily="34" charset="0"/>
              </a:rPr>
              <a:pPr>
                <a:spcAft>
                  <a:spcPts val="600"/>
                </a:spcAft>
              </a:pPr>
              <a:t>2</a:t>
            </a:fld>
            <a:endParaRPr lang="en-GB" dirty="0">
              <a:latin typeface="VAG Rounded Std Thin" panose="020F04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656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B204A06-B104-4A33-B357-BA309C80AA0B}"/>
              </a:ext>
            </a:extLst>
          </p:cNvPr>
          <p:cNvSpPr/>
          <p:nvPr/>
        </p:nvSpPr>
        <p:spPr>
          <a:xfrm>
            <a:off x="209459" y="894083"/>
            <a:ext cx="2676309" cy="5155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700" kern="0" dirty="0">
                <a:latin typeface="VAG Rounded Std Thin" panose="020F0402020204020204" pitchFamily="34" charset="0"/>
              </a:rPr>
              <a:t>Specialist Trustee for Volunteers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700" kern="0" dirty="0">
                <a:latin typeface="VAG Rounded Std Thin" panose="020F0402020204020204" pitchFamily="34" charset="0"/>
              </a:rPr>
              <a:t>1050 Volunteers helping the BHS with campaigns, events and fundraising!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700" kern="0" dirty="0">
                <a:latin typeface="VAG Rounded Std Thin" panose="020F0402020204020204" pitchFamily="34" charset="0"/>
              </a:rPr>
              <a:t>Everyone can help us from our occasional volunteers to our specialist roles in Welfare, Access &amp; Safety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700" kern="0" dirty="0">
                <a:latin typeface="VAG Rounded Std Thin" panose="020F0402020204020204" pitchFamily="34" charset="0"/>
              </a:rPr>
              <a:t>Across the UK our volunteers have huge impact in their local communities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700" kern="0" dirty="0">
                <a:latin typeface="VAG Rounded Std Thin" panose="020F0402020204020204" pitchFamily="34" charset="0"/>
              </a:rPr>
              <a:t>The last 12 months ... </a:t>
            </a:r>
          </a:p>
        </p:txBody>
      </p:sp>
      <p:pic>
        <p:nvPicPr>
          <p:cNvPr id="1030" name="Picture 6" descr="May be an image of 1 person">
            <a:extLst>
              <a:ext uri="{FF2B5EF4-FFF2-40B4-BE49-F238E27FC236}">
                <a16:creationId xmlns:a16="http://schemas.microsoft.com/office/drawing/2014/main" id="{2D52281A-C91F-4E97-9CCF-8FF3C69DD9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2" r="19476" b="1"/>
          <a:stretch/>
        </p:blipFill>
        <p:spPr bwMode="auto">
          <a:xfrm>
            <a:off x="2352291" y="10"/>
            <a:ext cx="3734478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y be an image of 24 people and text that says 'heBr Awards Ceremony'">
            <a:extLst>
              <a:ext uri="{FF2B5EF4-FFF2-40B4-BE49-F238E27FC236}">
                <a16:creationId xmlns:a16="http://schemas.microsoft.com/office/drawing/2014/main" id="{098378DD-029A-44BD-A755-ED4424F240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7" r="15717"/>
          <a:stretch/>
        </p:blipFill>
        <p:spPr bwMode="auto">
          <a:xfrm>
            <a:off x="5536267" y="3456433"/>
            <a:ext cx="3607733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y be an image of one or more people and people sitting">
            <a:extLst>
              <a:ext uri="{FF2B5EF4-FFF2-40B4-BE49-F238E27FC236}">
                <a16:creationId xmlns:a16="http://schemas.microsoft.com/office/drawing/2014/main" id="{DEF9CC2E-16E8-4AC9-AC29-5DDD2FB987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" r="16502" b="-4"/>
          <a:stretch/>
        </p:blipFill>
        <p:spPr bwMode="auto">
          <a:xfrm>
            <a:off x="2392071" y="3456432"/>
            <a:ext cx="369410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4545910-8CF0-4908-BB87-5940BAE2FC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9" r="19469" b="1"/>
          <a:stretch/>
        </p:blipFill>
        <p:spPr bwMode="auto">
          <a:xfrm>
            <a:off x="5553279" y="10"/>
            <a:ext cx="3590721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ject 15"/>
          <p:cNvSpPr/>
          <p:nvPr/>
        </p:nvSpPr>
        <p:spPr>
          <a:xfrm>
            <a:off x="1179287" y="2352690"/>
            <a:ext cx="7035191" cy="80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929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5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2E98B9F-B097-4605-A9CC-56B97984E8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843" y="262784"/>
            <a:ext cx="509340" cy="509340"/>
          </a:xfrm>
          <a:prstGeom prst="rect">
            <a:avLst/>
          </a:prstGeom>
        </p:spPr>
      </p:pic>
      <p:pic>
        <p:nvPicPr>
          <p:cNvPr id="25" name="Content Placeholder 3">
            <a:extLst>
              <a:ext uri="{FF2B5EF4-FFF2-40B4-BE49-F238E27FC236}">
                <a16:creationId xmlns:a16="http://schemas.microsoft.com/office/drawing/2014/main" id="{D7F08839-C607-4A6C-894D-BFB000670A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7325"/>
            <a:ext cx="9144000" cy="2121407"/>
          </a:xfrm>
          <a:prstGeom prst="rect">
            <a:avLst/>
          </a:prstGeom>
        </p:spPr>
      </p:pic>
      <p:sp>
        <p:nvSpPr>
          <p:cNvPr id="28" name="object 5">
            <a:extLst>
              <a:ext uri="{FF2B5EF4-FFF2-40B4-BE49-F238E27FC236}">
                <a16:creationId xmlns:a16="http://schemas.microsoft.com/office/drawing/2014/main" id="{9100AE4F-3904-4FCD-9CCE-C7BCA6B3D9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7817" y="283885"/>
            <a:ext cx="8608366" cy="467134"/>
          </a:xfrm>
          <a:prstGeom prst="rect">
            <a:avLst/>
          </a:prstGeom>
        </p:spPr>
        <p:txBody>
          <a:bodyPr vert="horz" wrap="square" lIns="0" tIns="12401" rIns="0" bIns="0" rtlCol="0" anchor="ctr">
            <a:spAutoFit/>
          </a:bodyPr>
          <a:lstStyle/>
          <a:p>
            <a:pPr marL="12402">
              <a:spcBef>
                <a:spcPts val="98"/>
              </a:spcBef>
              <a:tabLst>
                <a:tab pos="2710979" algn="l"/>
                <a:tab pos="3984618" algn="l"/>
              </a:tabLst>
            </a:pPr>
            <a:r>
              <a:rPr lang="en-US" sz="3200" b="1" dirty="0">
                <a:solidFill>
                  <a:schemeClr val="tx1"/>
                </a:solidFill>
                <a:latin typeface="VAG Rounded Std Thin" panose="020F0402020204020204" pitchFamily="34" charset="0"/>
              </a:rPr>
              <a:t>Volunteers</a:t>
            </a:r>
          </a:p>
        </p:txBody>
      </p:sp>
      <p:sp>
        <p:nvSpPr>
          <p:cNvPr id="29" name="Slide Number Placeholder 2">
            <a:extLst>
              <a:ext uri="{FF2B5EF4-FFF2-40B4-BE49-F238E27FC236}">
                <a16:creationId xmlns:a16="http://schemas.microsoft.com/office/drawing/2014/main" id="{5289F880-F597-48A9-BDB5-5321FCA8DB23}"/>
              </a:ext>
            </a:extLst>
          </p:cNvPr>
          <p:cNvSpPr txBox="1">
            <a:spLocks/>
          </p:cNvSpPr>
          <p:nvPr/>
        </p:nvSpPr>
        <p:spPr>
          <a:xfrm>
            <a:off x="6893663" y="5608724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7E3402E2-ACE4-4A9D-A681-7A3DA863E318}" type="slidenum">
              <a:rPr lang="en-GB" smtClean="0">
                <a:latin typeface="VAG Rounded Std Thin" panose="020F0402020204020204" pitchFamily="34" charset="0"/>
              </a:rPr>
              <a:pPr>
                <a:spcAft>
                  <a:spcPts val="600"/>
                </a:spcAft>
              </a:pPr>
              <a:t>3</a:t>
            </a:fld>
            <a:endParaRPr lang="en-GB" dirty="0">
              <a:latin typeface="VAG Rounded Std Thin" panose="020F04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032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y be an image of one or more people, people standing, horse and outdoors">
            <a:extLst>
              <a:ext uri="{FF2B5EF4-FFF2-40B4-BE49-F238E27FC236}">
                <a16:creationId xmlns:a16="http://schemas.microsoft.com/office/drawing/2014/main" id="{7A85129C-2ACE-4653-90C3-44B4F44DC0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3" r="3608" b="-2"/>
          <a:stretch/>
        </p:blipFill>
        <p:spPr bwMode="auto">
          <a:xfrm>
            <a:off x="20" y="10"/>
            <a:ext cx="2227828" cy="338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ay be an image of road and text that says 'sabished The with help British Tom Horse Society ENJOY YOUR RIDE PUBLIG RIGHT OF WAY RESTRICTED BYWAY'">
            <a:extLst>
              <a:ext uri="{FF2B5EF4-FFF2-40B4-BE49-F238E27FC236}">
                <a16:creationId xmlns:a16="http://schemas.microsoft.com/office/drawing/2014/main" id="{58DB33F8-8208-4E82-9857-7F1CC40D6C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5" t="1" r="32549" b="-4"/>
          <a:stretch/>
        </p:blipFill>
        <p:spPr bwMode="auto">
          <a:xfrm>
            <a:off x="2304717" y="10"/>
            <a:ext cx="2227848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No photo description available.">
            <a:extLst>
              <a:ext uri="{FF2B5EF4-FFF2-40B4-BE49-F238E27FC236}">
                <a16:creationId xmlns:a16="http://schemas.microsoft.com/office/drawing/2014/main" id="{1930F064-640A-41AE-A54B-6518EE79EF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925"/>
          <a:stretch/>
        </p:blipFill>
        <p:spPr bwMode="auto">
          <a:xfrm>
            <a:off x="4609431" y="10"/>
            <a:ext cx="2228850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No photo description available.">
            <a:extLst>
              <a:ext uri="{FF2B5EF4-FFF2-40B4-BE49-F238E27FC236}">
                <a16:creationId xmlns:a16="http://schemas.microsoft.com/office/drawing/2014/main" id="{00BAC41A-F7BD-4415-9405-0D5C738866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" r="10246" b="-2"/>
          <a:stretch/>
        </p:blipFill>
        <p:spPr bwMode="auto">
          <a:xfrm>
            <a:off x="6915150" y="10"/>
            <a:ext cx="2228850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ideOutUK ">
            <a:extLst>
              <a:ext uri="{FF2B5EF4-FFF2-40B4-BE49-F238E27FC236}">
                <a16:creationId xmlns:a16="http://schemas.microsoft.com/office/drawing/2014/main" id="{DCB6B261-842E-4493-8862-4E926FCCBF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3" r="2" b="2"/>
          <a:stretch/>
        </p:blipFill>
        <p:spPr bwMode="auto">
          <a:xfrm>
            <a:off x="-763" y="3474720"/>
            <a:ext cx="4533328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620039" y="3553465"/>
            <a:ext cx="3895311" cy="637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402">
              <a:tabLst>
                <a:tab pos="2710979" algn="l"/>
                <a:tab pos="3984618" algn="l"/>
              </a:tabLst>
            </a:pPr>
            <a:r>
              <a:rPr lang="en-US" sz="3200" b="1" kern="1200" dirty="0">
                <a:solidFill>
                  <a:schemeClr val="bg1"/>
                </a:solidFill>
                <a:latin typeface="VAG Rounded Std Thin" panose="020F0402020204020204" pitchFamily="34" charset="0"/>
              </a:rPr>
              <a:t>Access</a:t>
            </a:r>
          </a:p>
        </p:txBody>
      </p:sp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4246742B-78F3-4141-AADD-9E92B9F28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55591" y="6312958"/>
            <a:ext cx="45975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7E3402E2-ACE4-4A9D-A681-7A3DA863E318}" type="slidenum">
              <a:rPr lang="en-US" sz="100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4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CC021E15-267F-4624-B7E9-747099F169B8}"/>
              </a:ext>
            </a:extLst>
          </p:cNvPr>
          <p:cNvSpPr txBox="1">
            <a:spLocks/>
          </p:cNvSpPr>
          <p:nvPr/>
        </p:nvSpPr>
        <p:spPr>
          <a:xfrm>
            <a:off x="4611036" y="4264778"/>
            <a:ext cx="4024957" cy="17587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>
              <a:defRPr sz="2051" b="0" i="0">
                <a:solidFill>
                  <a:srgbClr val="D92231"/>
                </a:solidFill>
                <a:latin typeface="VAGRoundedStd-Thin"/>
                <a:ea typeface="+mn-ea"/>
                <a:cs typeface="VAGRoundedStd-Thin"/>
              </a:defRPr>
            </a:lvl1pPr>
            <a:lvl2pPr marL="446456">
              <a:defRPr>
                <a:latin typeface="+mn-lt"/>
                <a:ea typeface="+mn-ea"/>
                <a:cs typeface="+mn-cs"/>
              </a:defRPr>
            </a:lvl2pPr>
            <a:lvl3pPr marL="892912">
              <a:defRPr>
                <a:latin typeface="+mn-lt"/>
                <a:ea typeface="+mn-ea"/>
                <a:cs typeface="+mn-cs"/>
              </a:defRPr>
            </a:lvl3pPr>
            <a:lvl4pPr marL="1339367">
              <a:defRPr>
                <a:latin typeface="+mn-lt"/>
                <a:ea typeface="+mn-ea"/>
                <a:cs typeface="+mn-cs"/>
              </a:defRPr>
            </a:lvl4pPr>
            <a:lvl5pPr marL="1785823">
              <a:defRPr>
                <a:latin typeface="+mn-lt"/>
                <a:ea typeface="+mn-ea"/>
                <a:cs typeface="+mn-cs"/>
              </a:defRPr>
            </a:lvl5pPr>
            <a:lvl6pPr marL="2232279">
              <a:defRPr>
                <a:latin typeface="+mn-lt"/>
                <a:ea typeface="+mn-ea"/>
                <a:cs typeface="+mn-cs"/>
              </a:defRPr>
            </a:lvl6pPr>
            <a:lvl7pPr marL="2678735">
              <a:defRPr>
                <a:latin typeface="+mn-lt"/>
                <a:ea typeface="+mn-ea"/>
                <a:cs typeface="+mn-cs"/>
              </a:defRPr>
            </a:lvl7pPr>
            <a:lvl8pPr marL="3125191">
              <a:defRPr>
                <a:latin typeface="+mn-lt"/>
                <a:ea typeface="+mn-ea"/>
                <a:cs typeface="+mn-cs"/>
              </a:defRPr>
            </a:lvl8pPr>
            <a:lvl9pPr marL="3571646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228600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  <a:latin typeface="VAG Rounded Std Thin" panose="020F0402020204020204" pitchFamily="34" charset="0"/>
                <a:cs typeface="+mn-cs"/>
              </a:rPr>
              <a:t>Access Field Officers</a:t>
            </a:r>
          </a:p>
          <a:p>
            <a:pPr marL="342900" indent="-228600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  <a:latin typeface="VAG Rounded Std Thin" panose="020F0402020204020204" pitchFamily="34" charset="0"/>
                <a:cs typeface="+mn-cs"/>
              </a:rPr>
              <a:t>Project 2026</a:t>
            </a:r>
          </a:p>
          <a:p>
            <a:pPr marL="342900" indent="-228600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  <a:latin typeface="VAG Rounded Std Thin" panose="020F0402020204020204" pitchFamily="34" charset="0"/>
                <a:cs typeface="+mn-cs"/>
              </a:rPr>
              <a:t>Ride Out UK/Ride Out Fund</a:t>
            </a:r>
          </a:p>
          <a:p>
            <a:pPr marL="342900" indent="-228600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  <a:latin typeface="VAG Rounded Std Thin" panose="020F0402020204020204" pitchFamily="34" charset="0"/>
                <a:cs typeface="+mn-cs"/>
              </a:rPr>
              <a:t>Lobbying</a:t>
            </a:r>
          </a:p>
          <a:p>
            <a:pPr marL="342900" indent="-228600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  <a:latin typeface="VAG Rounded Std Thin" panose="020F0402020204020204" pitchFamily="34" charset="0"/>
                <a:cs typeface="+mn-cs"/>
              </a:rPr>
              <a:t>Access Volunteers</a:t>
            </a:r>
          </a:p>
          <a:p>
            <a:pPr marL="3429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bg1"/>
              </a:solidFill>
              <a:latin typeface="VAG Rounded Std Thin" panose="020F0402020204020204" pitchFamily="34" charset="0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179287" y="2352690"/>
            <a:ext cx="7035191" cy="807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929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5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2E98B9F-B097-4605-A9CC-56B97984E85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843" y="262784"/>
            <a:ext cx="509340" cy="509340"/>
          </a:xfrm>
          <a:prstGeom prst="rect">
            <a:avLst/>
          </a:prstGeom>
        </p:spPr>
      </p:pic>
      <p:pic>
        <p:nvPicPr>
          <p:cNvPr id="18" name="Content Placeholder 3">
            <a:extLst>
              <a:ext uri="{FF2B5EF4-FFF2-40B4-BE49-F238E27FC236}">
                <a16:creationId xmlns:a16="http://schemas.microsoft.com/office/drawing/2014/main" id="{721AC8DA-54F5-4472-B90B-DF6C4263F26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7325"/>
            <a:ext cx="9144000" cy="2121407"/>
          </a:xfrm>
          <a:prstGeom prst="rect">
            <a:avLst/>
          </a:prstGeom>
        </p:spPr>
      </p:pic>
      <p:sp>
        <p:nvSpPr>
          <p:cNvPr id="22" name="Slide Number Placeholder 2">
            <a:extLst>
              <a:ext uri="{FF2B5EF4-FFF2-40B4-BE49-F238E27FC236}">
                <a16:creationId xmlns:a16="http://schemas.microsoft.com/office/drawing/2014/main" id="{8919957D-C90F-44E8-91CD-ADC1D62ED476}"/>
              </a:ext>
            </a:extLst>
          </p:cNvPr>
          <p:cNvSpPr txBox="1">
            <a:spLocks/>
          </p:cNvSpPr>
          <p:nvPr/>
        </p:nvSpPr>
        <p:spPr>
          <a:xfrm>
            <a:off x="6893663" y="5608724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7E3402E2-ACE4-4A9D-A681-7A3DA863E318}" type="slidenum">
              <a:rPr lang="en-GB" smtClean="0">
                <a:solidFill>
                  <a:schemeClr val="tx2">
                    <a:lumMod val="75000"/>
                  </a:schemeClr>
                </a:solidFill>
                <a:latin typeface="VAG Rounded Std Thin" panose="020F0402020204020204" pitchFamily="34" charset="0"/>
              </a:rPr>
              <a:pPr>
                <a:spcAft>
                  <a:spcPts val="600"/>
                </a:spcAft>
              </a:pPr>
              <a:t>4</a:t>
            </a:fld>
            <a:endParaRPr lang="en-GB" dirty="0">
              <a:solidFill>
                <a:schemeClr val="tx2">
                  <a:lumMod val="75000"/>
                </a:schemeClr>
              </a:solidFill>
              <a:latin typeface="VAG Rounded Std Thin" panose="020F04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8433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5">
            <a:extLst>
              <a:ext uri="{FF2B5EF4-FFF2-40B4-BE49-F238E27FC236}">
                <a16:creationId xmlns:a16="http://schemas.microsoft.com/office/drawing/2014/main" id="{7A6A87B5-9346-4433-970B-E53C1B1D58E0}"/>
              </a:ext>
            </a:extLst>
          </p:cNvPr>
          <p:cNvSpPr txBox="1">
            <a:spLocks/>
          </p:cNvSpPr>
          <p:nvPr/>
        </p:nvSpPr>
        <p:spPr>
          <a:xfrm>
            <a:off x="6064865" y="1059109"/>
            <a:ext cx="2122221" cy="675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6152" b="0" i="0">
                <a:solidFill>
                  <a:schemeClr val="bg1"/>
                </a:solidFill>
                <a:latin typeface="VAGRoundedStd-Thin"/>
                <a:ea typeface="+mj-ea"/>
                <a:cs typeface="VAGRoundedStd-Thin"/>
              </a:defRPr>
            </a:lvl1pPr>
          </a:lstStyle>
          <a:p>
            <a:pPr marL="12402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>
                <a:tab pos="2710979" algn="l"/>
                <a:tab pos="3984618" algn="l"/>
              </a:tabLst>
            </a:pPr>
            <a:r>
              <a:rPr lang="en-US" sz="3200" b="1" kern="1200" dirty="0">
                <a:solidFill>
                  <a:schemeClr val="tx1"/>
                </a:solidFill>
                <a:latin typeface="VAG Rounded Std Thin" panose="020F0402020204020204" pitchFamily="34" charset="0"/>
                <a:cs typeface="+mj-cs"/>
              </a:rPr>
              <a:t>Safety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A4BB9B58-B6AD-4320-81D4-741EC3D525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6" t="-1" r="1049" b="-1"/>
          <a:stretch/>
        </p:blipFill>
        <p:spPr bwMode="auto">
          <a:xfrm>
            <a:off x="0" y="-9054"/>
            <a:ext cx="3315182" cy="285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May be an image of 9 people and people smiling">
            <a:extLst>
              <a:ext uri="{FF2B5EF4-FFF2-40B4-BE49-F238E27FC236}">
                <a16:creationId xmlns:a16="http://schemas.microsoft.com/office/drawing/2014/main" id="{0EA3537E-60AE-4057-8C88-9B8EE0CFC6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2" r="22104"/>
          <a:stretch/>
        </p:blipFill>
        <p:spPr bwMode="auto">
          <a:xfrm>
            <a:off x="3442012" y="-1301"/>
            <a:ext cx="2270430" cy="222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ay be an image of 1 person, road and text that says 'DEAD SLOW 15 2METRES HRSA 5:0'">
            <a:extLst>
              <a:ext uri="{FF2B5EF4-FFF2-40B4-BE49-F238E27FC236}">
                <a16:creationId xmlns:a16="http://schemas.microsoft.com/office/drawing/2014/main" id="{D341020D-1ABC-4308-83BB-FD60BBF37E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02" b="-6"/>
          <a:stretch/>
        </p:blipFill>
        <p:spPr bwMode="auto">
          <a:xfrm>
            <a:off x="2423065" y="3886607"/>
            <a:ext cx="3289377" cy="297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May be an image of horse and text that says 'Are you sure it's safe for me to travel? The British Society *85% of equine transportis regularly serviced. Plan your route and check weather conditions. /// Download the W3W app help identify your exact location an emergency. Useful contact numbers for major roads: Highways England: 0300 123 5000 Traffic Scotland: 0800 028 1414 Traffic Wales: 0300 123 1213 999 Northern Ireland: 999 Transportation Sy2020'">
            <a:extLst>
              <a:ext uri="{FF2B5EF4-FFF2-40B4-BE49-F238E27FC236}">
                <a16:creationId xmlns:a16="http://schemas.microsoft.com/office/drawing/2014/main" id="{B6538E43-02DE-4D60-9289-5E019EE8CF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" r="-3" b="577"/>
          <a:stretch/>
        </p:blipFill>
        <p:spPr bwMode="auto">
          <a:xfrm>
            <a:off x="-2787" y="4638290"/>
            <a:ext cx="2265668" cy="221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May be an image of car and text that says 'British Horse Society Passhorses horses 15 wide and slow'">
            <a:extLst>
              <a:ext uri="{FF2B5EF4-FFF2-40B4-BE49-F238E27FC236}">
                <a16:creationId xmlns:a16="http://schemas.microsoft.com/office/drawing/2014/main" id="{D0C80ED3-6E00-47AD-8142-A52A0DF11D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8" t="1" r="443" b="-5"/>
          <a:stretch/>
        </p:blipFill>
        <p:spPr bwMode="auto">
          <a:xfrm>
            <a:off x="-1" y="2982405"/>
            <a:ext cx="2262881" cy="151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9368EECD-F757-469D-A5EA-F5490EFF7204}"/>
              </a:ext>
            </a:extLst>
          </p:cNvPr>
          <p:cNvSpPr txBox="1">
            <a:spLocks/>
          </p:cNvSpPr>
          <p:nvPr/>
        </p:nvSpPr>
        <p:spPr>
          <a:xfrm>
            <a:off x="5976640" y="1824906"/>
            <a:ext cx="2869933" cy="3776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>
              <a:defRPr sz="2051" b="0" i="0">
                <a:solidFill>
                  <a:srgbClr val="D92231"/>
                </a:solidFill>
                <a:latin typeface="VAGRoundedStd-Thin"/>
                <a:ea typeface="+mn-ea"/>
                <a:cs typeface="VAGRoundedStd-Thin"/>
              </a:defRPr>
            </a:lvl1pPr>
            <a:lvl2pPr marL="446456">
              <a:defRPr>
                <a:latin typeface="+mn-lt"/>
                <a:ea typeface="+mn-ea"/>
                <a:cs typeface="+mn-cs"/>
              </a:defRPr>
            </a:lvl2pPr>
            <a:lvl3pPr marL="892912">
              <a:defRPr>
                <a:latin typeface="+mn-lt"/>
                <a:ea typeface="+mn-ea"/>
                <a:cs typeface="+mn-cs"/>
              </a:defRPr>
            </a:lvl3pPr>
            <a:lvl4pPr marL="1339367">
              <a:defRPr>
                <a:latin typeface="+mn-lt"/>
                <a:ea typeface="+mn-ea"/>
                <a:cs typeface="+mn-cs"/>
              </a:defRPr>
            </a:lvl4pPr>
            <a:lvl5pPr marL="1785823">
              <a:defRPr>
                <a:latin typeface="+mn-lt"/>
                <a:ea typeface="+mn-ea"/>
                <a:cs typeface="+mn-cs"/>
              </a:defRPr>
            </a:lvl5pPr>
            <a:lvl6pPr marL="2232279">
              <a:defRPr>
                <a:latin typeface="+mn-lt"/>
                <a:ea typeface="+mn-ea"/>
                <a:cs typeface="+mn-cs"/>
              </a:defRPr>
            </a:lvl6pPr>
            <a:lvl7pPr marL="2678735">
              <a:defRPr>
                <a:latin typeface="+mn-lt"/>
                <a:ea typeface="+mn-ea"/>
                <a:cs typeface="+mn-cs"/>
              </a:defRPr>
            </a:lvl7pPr>
            <a:lvl8pPr marL="3125191">
              <a:defRPr>
                <a:latin typeface="+mn-lt"/>
                <a:ea typeface="+mn-ea"/>
                <a:cs typeface="+mn-cs"/>
              </a:defRPr>
            </a:lvl8pPr>
            <a:lvl9pPr marL="3571646">
              <a:defRPr>
                <a:latin typeface="+mn-lt"/>
                <a:ea typeface="+mn-ea"/>
                <a:cs typeface="+mn-cs"/>
              </a:defRPr>
            </a:lvl9pPr>
          </a:lstStyle>
          <a:p>
            <a:pPr marL="361950" lvl="0" indent="-228600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VAG Rounded Std Thin" panose="020F0402020204020204" pitchFamily="34" charset="0"/>
                <a:cs typeface="+mn-cs"/>
              </a:rPr>
              <a:t>Horse </a:t>
            </a:r>
            <a:r>
              <a:rPr lang="en-US" sz="1700" dirty="0" err="1">
                <a:solidFill>
                  <a:schemeClr val="tx1"/>
                </a:solidFill>
                <a:latin typeface="VAG Rounded Std Thin" panose="020F0402020204020204" pitchFamily="34" charset="0"/>
                <a:cs typeface="+mn-cs"/>
              </a:rPr>
              <a:t>i</a:t>
            </a:r>
            <a:r>
              <a:rPr lang="en-US" sz="1700" dirty="0">
                <a:solidFill>
                  <a:schemeClr val="tx1"/>
                </a:solidFill>
                <a:latin typeface="VAG Rounded Std Thin" panose="020F0402020204020204" pitchFamily="34" charset="0"/>
                <a:cs typeface="+mn-cs"/>
              </a:rPr>
              <a:t> App – you never know when you’ll need to report an incident, so why not download the app now? </a:t>
            </a:r>
          </a:p>
          <a:p>
            <a:pPr marL="361950" lvl="0" indent="-228600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VAG Rounded Std Thin" panose="020F0402020204020204" pitchFamily="34" charset="0"/>
                <a:cs typeface="+mn-cs"/>
              </a:rPr>
              <a:t>Highway Code Review</a:t>
            </a:r>
          </a:p>
          <a:p>
            <a:pPr marL="361950" lvl="0" indent="-228600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VAG Rounded Std Thin" panose="020F0402020204020204" pitchFamily="34" charset="0"/>
                <a:cs typeface="+mn-cs"/>
              </a:rPr>
              <a:t>Horse Incidents – </a:t>
            </a:r>
            <a:r>
              <a:rPr lang="en-US" sz="1700" dirty="0" err="1">
                <a:solidFill>
                  <a:schemeClr val="tx1"/>
                </a:solidFill>
                <a:latin typeface="VAG Rounded Std Thin" panose="020F0402020204020204" pitchFamily="34" charset="0"/>
                <a:cs typeface="+mn-cs"/>
              </a:rPr>
              <a:t>DfT</a:t>
            </a:r>
            <a:r>
              <a:rPr lang="en-US" sz="1700" dirty="0">
                <a:solidFill>
                  <a:schemeClr val="tx1"/>
                </a:solidFill>
                <a:latin typeface="VAG Rounded Std Thin" panose="020F0402020204020204" pitchFamily="34" charset="0"/>
                <a:cs typeface="+mn-cs"/>
              </a:rPr>
              <a:t> project</a:t>
            </a:r>
          </a:p>
          <a:p>
            <a:pPr marL="361950" lvl="0" indent="-228600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VAG Rounded Std Thin" panose="020F0402020204020204" pitchFamily="34" charset="0"/>
                <a:cs typeface="+mn-cs"/>
              </a:rPr>
              <a:t>Dead Slow Signs</a:t>
            </a:r>
          </a:p>
          <a:p>
            <a:pPr marL="361950" lvl="0" indent="-228600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VAG Rounded Std Thin" panose="020F0402020204020204" pitchFamily="34" charset="0"/>
                <a:cs typeface="+mn-cs"/>
              </a:rPr>
              <a:t>PR Dare Awards  </a:t>
            </a:r>
          </a:p>
          <a:p>
            <a:pPr marL="571500" lvl="0" indent="-228600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  <a:latin typeface="VAG Rounded Std Thin" panose="020F0402020204020204" pitchFamily="34" charset="0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179287" y="2352690"/>
            <a:ext cx="7035191" cy="807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929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5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2E98B9F-B097-4605-A9CC-56B97984E85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843" y="262784"/>
            <a:ext cx="509340" cy="509340"/>
          </a:xfrm>
          <a:prstGeom prst="rect">
            <a:avLst/>
          </a:prstGeom>
        </p:spPr>
      </p:pic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C65EA2A1-7801-4534-AAB5-E82502070790}"/>
              </a:ext>
            </a:extLst>
          </p:cNvPr>
          <p:cNvSpPr txBox="1">
            <a:spLocks/>
          </p:cNvSpPr>
          <p:nvPr/>
        </p:nvSpPr>
        <p:spPr>
          <a:xfrm>
            <a:off x="6893663" y="5608724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7E3402E2-ACE4-4A9D-A681-7A3DA863E318}" type="slidenum">
              <a:rPr lang="en-GB" smtClean="0">
                <a:latin typeface="VAG Rounded Std Thin" panose="020F0402020204020204" pitchFamily="34" charset="0"/>
              </a:rPr>
              <a:pPr>
                <a:spcAft>
                  <a:spcPts val="600"/>
                </a:spcAft>
              </a:pPr>
              <a:t>5</a:t>
            </a:fld>
            <a:endParaRPr lang="en-GB" dirty="0">
              <a:latin typeface="VAG Rounded Std Thin" panose="020F0402020204020204" pitchFamily="34" charset="0"/>
            </a:endParaRP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A0102A85-8E0E-4C52-B414-6B1187221418}"/>
              </a:ext>
            </a:extLst>
          </p:cNvPr>
          <p:cNvSpPr txBox="1">
            <a:spLocks/>
          </p:cNvSpPr>
          <p:nvPr/>
        </p:nvSpPr>
        <p:spPr>
          <a:xfrm>
            <a:off x="437373" y="4099073"/>
            <a:ext cx="3759977" cy="33593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>
              <a:defRPr sz="2051" b="0" i="0">
                <a:solidFill>
                  <a:srgbClr val="D92231"/>
                </a:solidFill>
                <a:latin typeface="VAGRoundedStd-Thin"/>
                <a:ea typeface="+mn-ea"/>
                <a:cs typeface="VAGRoundedStd-Thin"/>
              </a:defRPr>
            </a:lvl1pPr>
            <a:lvl2pPr marL="446456">
              <a:defRPr>
                <a:latin typeface="+mn-lt"/>
                <a:ea typeface="+mn-ea"/>
                <a:cs typeface="+mn-cs"/>
              </a:defRPr>
            </a:lvl2pPr>
            <a:lvl3pPr marL="892912">
              <a:defRPr>
                <a:latin typeface="+mn-lt"/>
                <a:ea typeface="+mn-ea"/>
                <a:cs typeface="+mn-cs"/>
              </a:defRPr>
            </a:lvl3pPr>
            <a:lvl4pPr marL="1339367">
              <a:defRPr>
                <a:latin typeface="+mn-lt"/>
                <a:ea typeface="+mn-ea"/>
                <a:cs typeface="+mn-cs"/>
              </a:defRPr>
            </a:lvl4pPr>
            <a:lvl5pPr marL="1785823">
              <a:defRPr>
                <a:latin typeface="+mn-lt"/>
                <a:ea typeface="+mn-ea"/>
                <a:cs typeface="+mn-cs"/>
              </a:defRPr>
            </a:lvl5pPr>
            <a:lvl6pPr marL="2232279">
              <a:defRPr>
                <a:latin typeface="+mn-lt"/>
                <a:ea typeface="+mn-ea"/>
                <a:cs typeface="+mn-cs"/>
              </a:defRPr>
            </a:lvl6pPr>
            <a:lvl7pPr marL="2678735">
              <a:defRPr>
                <a:latin typeface="+mn-lt"/>
                <a:ea typeface="+mn-ea"/>
                <a:cs typeface="+mn-cs"/>
              </a:defRPr>
            </a:lvl7pPr>
            <a:lvl8pPr marL="3125191">
              <a:defRPr>
                <a:latin typeface="+mn-lt"/>
                <a:ea typeface="+mn-ea"/>
                <a:cs typeface="+mn-cs"/>
              </a:defRPr>
            </a:lvl8pPr>
            <a:lvl9pPr marL="3571646">
              <a:defRPr>
                <a:latin typeface="+mn-lt"/>
                <a:ea typeface="+mn-ea"/>
                <a:cs typeface="+mn-cs"/>
              </a:defRPr>
            </a:lvl9pPr>
          </a:lstStyle>
          <a:p>
            <a:pPr marL="457200" lvl="0" indent="-457200" algn="r">
              <a:lnSpc>
                <a:spcPct val="150000"/>
              </a:lnSpc>
              <a:buFont typeface="+mj-lt"/>
              <a:buAutoNum type="arabicPeriod" startAt="2"/>
            </a:pPr>
            <a:endParaRPr lang="en-GB" sz="1600" dirty="0">
              <a:solidFill>
                <a:schemeClr val="tx1"/>
              </a:solidFill>
              <a:latin typeface="VAG Rounded Std Thin" panose="020F0402020204020204" pitchFamily="34" charset="0"/>
              <a:cs typeface="+mn-cs"/>
            </a:endParaRPr>
          </a:p>
        </p:txBody>
      </p:sp>
      <p:pic>
        <p:nvPicPr>
          <p:cNvPr id="3080" name="Picture 8" descr="May be an image of one or more people, people standing, horse and outdoors">
            <a:extLst>
              <a:ext uri="{FF2B5EF4-FFF2-40B4-BE49-F238E27FC236}">
                <a16:creationId xmlns:a16="http://schemas.microsoft.com/office/drawing/2014/main" id="{5879706A-ABC0-4AD5-8305-5C6621E60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010" y="2293615"/>
            <a:ext cx="2270429" cy="151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ontent Placeholder 3">
            <a:extLst>
              <a:ext uri="{FF2B5EF4-FFF2-40B4-BE49-F238E27FC236}">
                <a16:creationId xmlns:a16="http://schemas.microsoft.com/office/drawing/2014/main" id="{F62C5B54-C464-4FF8-A3E7-90423B56AF8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7325"/>
            <a:ext cx="9144000" cy="212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61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ay be an image of one or more people and people standing">
            <a:extLst>
              <a:ext uri="{FF2B5EF4-FFF2-40B4-BE49-F238E27FC236}">
                <a16:creationId xmlns:a16="http://schemas.microsoft.com/office/drawing/2014/main" id="{19D14E49-A000-4868-B7FF-6D4B88213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-2448"/>
            <a:ext cx="3243285" cy="243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B49DAD-2C7C-46A4-B3DD-8CE8916B84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6331" y="772125"/>
            <a:ext cx="2309372" cy="1755122"/>
          </a:xfrm>
          <a:prstGeom prst="rect">
            <a:avLst/>
          </a:prstGeom>
        </p:spPr>
      </p:pic>
      <p:pic>
        <p:nvPicPr>
          <p:cNvPr id="6152" name="Picture 8" descr="May be an image of 1 person and smiling">
            <a:extLst>
              <a:ext uri="{FF2B5EF4-FFF2-40B4-BE49-F238E27FC236}">
                <a16:creationId xmlns:a16="http://schemas.microsoft.com/office/drawing/2014/main" id="{36B300FF-7A26-4148-A942-DD8CB8BE7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97569" y="-6975"/>
            <a:ext cx="2395307" cy="242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May be an image of 1 person">
            <a:extLst>
              <a:ext uri="{FF2B5EF4-FFF2-40B4-BE49-F238E27FC236}">
                <a16:creationId xmlns:a16="http://schemas.microsoft.com/office/drawing/2014/main" id="{CB367568-2118-423B-A6B3-F635A4E8B8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514"/>
          <a:stretch/>
        </p:blipFill>
        <p:spPr bwMode="auto">
          <a:xfrm>
            <a:off x="0" y="4763678"/>
            <a:ext cx="3251805" cy="209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ay be an image of 1 person and text that says 'O KUKRI'">
            <a:extLst>
              <a:ext uri="{FF2B5EF4-FFF2-40B4-BE49-F238E27FC236}">
                <a16:creationId xmlns:a16="http://schemas.microsoft.com/office/drawing/2014/main" id="{3C96D003-8EC9-4B8F-BC91-D9A01C952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406" y="2518454"/>
            <a:ext cx="3243285" cy="215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26950" y="2778835"/>
            <a:ext cx="5151465" cy="1016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402">
              <a:tabLst>
                <a:tab pos="2710979" algn="l"/>
                <a:tab pos="3984618" algn="l"/>
              </a:tabLst>
            </a:pPr>
            <a:r>
              <a:rPr lang="en-US" sz="3200" b="1" kern="1200" dirty="0">
                <a:solidFill>
                  <a:schemeClr val="bg1"/>
                </a:solidFill>
                <a:latin typeface="VAG Rounded Std Thin" panose="020F0402020204020204" pitchFamily="34" charset="0"/>
              </a:rPr>
              <a:t>Education</a:t>
            </a:r>
          </a:p>
        </p:txBody>
      </p:sp>
      <p:pic>
        <p:nvPicPr>
          <p:cNvPr id="3073" name="Picture 1" descr="A child riding a horse&#10;&#10;Description automatically generated with medium confidence">
            <a:extLst>
              <a:ext uri="{FF2B5EF4-FFF2-40B4-BE49-F238E27FC236}">
                <a16:creationId xmlns:a16="http://schemas.microsoft.com/office/drawing/2014/main" id="{E1676D25-9F2D-4371-ACBA-93EA1430E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13009" y="56530"/>
            <a:ext cx="1153834" cy="132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C1B03201-03DB-458A-A6AA-CAD8E53B419B}"/>
              </a:ext>
            </a:extLst>
          </p:cNvPr>
          <p:cNvSpPr txBox="1">
            <a:spLocks/>
          </p:cNvSpPr>
          <p:nvPr/>
        </p:nvSpPr>
        <p:spPr>
          <a:xfrm>
            <a:off x="3611244" y="3674069"/>
            <a:ext cx="5151465" cy="2075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>
              <a:defRPr sz="2051" b="0" i="0">
                <a:solidFill>
                  <a:srgbClr val="D92231"/>
                </a:solidFill>
                <a:latin typeface="VAGRoundedStd-Thin"/>
                <a:ea typeface="+mn-ea"/>
                <a:cs typeface="VAGRoundedStd-Thin"/>
              </a:defRPr>
            </a:lvl1pPr>
            <a:lvl2pPr marL="446456">
              <a:defRPr>
                <a:latin typeface="+mn-lt"/>
                <a:ea typeface="+mn-ea"/>
                <a:cs typeface="+mn-cs"/>
              </a:defRPr>
            </a:lvl2pPr>
            <a:lvl3pPr marL="892912">
              <a:defRPr>
                <a:latin typeface="+mn-lt"/>
                <a:ea typeface="+mn-ea"/>
                <a:cs typeface="+mn-cs"/>
              </a:defRPr>
            </a:lvl3pPr>
            <a:lvl4pPr marL="1339367">
              <a:defRPr>
                <a:latin typeface="+mn-lt"/>
                <a:ea typeface="+mn-ea"/>
                <a:cs typeface="+mn-cs"/>
              </a:defRPr>
            </a:lvl4pPr>
            <a:lvl5pPr marL="1785823">
              <a:defRPr>
                <a:latin typeface="+mn-lt"/>
                <a:ea typeface="+mn-ea"/>
                <a:cs typeface="+mn-cs"/>
              </a:defRPr>
            </a:lvl5pPr>
            <a:lvl6pPr marL="2232279">
              <a:defRPr>
                <a:latin typeface="+mn-lt"/>
                <a:ea typeface="+mn-ea"/>
                <a:cs typeface="+mn-cs"/>
              </a:defRPr>
            </a:lvl6pPr>
            <a:lvl7pPr marL="2678735">
              <a:defRPr>
                <a:latin typeface="+mn-lt"/>
                <a:ea typeface="+mn-ea"/>
                <a:cs typeface="+mn-cs"/>
              </a:defRPr>
            </a:lvl7pPr>
            <a:lvl8pPr marL="3125191">
              <a:defRPr>
                <a:latin typeface="+mn-lt"/>
                <a:ea typeface="+mn-ea"/>
                <a:cs typeface="+mn-cs"/>
              </a:defRPr>
            </a:lvl8pPr>
            <a:lvl9pPr marL="3571646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228600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>
                <a:solidFill>
                  <a:schemeClr val="bg1"/>
                </a:solidFill>
                <a:latin typeface="VAG Rounded Std Thin" panose="020F0402020204020204" pitchFamily="34" charset="0"/>
                <a:cs typeface="+mn-cs"/>
              </a:rPr>
              <a:t>Covid</a:t>
            </a:r>
            <a:r>
              <a:rPr lang="en-US" sz="1700" dirty="0">
                <a:solidFill>
                  <a:schemeClr val="bg1"/>
                </a:solidFill>
                <a:latin typeface="VAG Rounded Std Thin" panose="020F0402020204020204" pitchFamily="34" charset="0"/>
                <a:cs typeface="+mn-cs"/>
              </a:rPr>
              <a:t> Changes and Delivery</a:t>
            </a:r>
          </a:p>
          <a:p>
            <a:pPr marL="342900" indent="-228600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  <a:latin typeface="VAG Rounded Std Thin" panose="020F0402020204020204" pitchFamily="34" charset="0"/>
                <a:cs typeface="+mn-cs"/>
              </a:rPr>
              <a:t>Launch of Pony Stars</a:t>
            </a:r>
          </a:p>
          <a:p>
            <a:pPr marL="342900" indent="-228600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  <a:latin typeface="VAG Rounded Std Thin" panose="020F0402020204020204" pitchFamily="34" charset="0"/>
                <a:cs typeface="+mn-cs"/>
              </a:rPr>
              <a:t>Piloting of four new courses</a:t>
            </a:r>
          </a:p>
          <a:p>
            <a:pPr marL="342900" indent="-228600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  <a:latin typeface="VAG Rounded Std Thin" panose="020F0402020204020204" pitchFamily="34" charset="0"/>
                <a:cs typeface="+mn-cs"/>
              </a:rPr>
              <a:t>Development of new teen programme</a:t>
            </a:r>
          </a:p>
          <a:p>
            <a:pPr marL="342900" indent="-228600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bg1"/>
              </a:solidFill>
              <a:latin typeface="VAG Rounded Std Thin" panose="020F0402020204020204" pitchFamily="34" charset="0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179287" y="2352690"/>
            <a:ext cx="7035191" cy="807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929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5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2E98B9F-B097-4605-A9CC-56B97984E85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843" y="262784"/>
            <a:ext cx="509340" cy="509340"/>
          </a:xfrm>
          <a:prstGeom prst="rect">
            <a:avLst/>
          </a:prstGeom>
        </p:spPr>
      </p:pic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9AC98021-D224-4F16-8648-7427E6077696}"/>
              </a:ext>
            </a:extLst>
          </p:cNvPr>
          <p:cNvSpPr txBox="1">
            <a:spLocks/>
          </p:cNvSpPr>
          <p:nvPr/>
        </p:nvSpPr>
        <p:spPr>
          <a:xfrm>
            <a:off x="6893663" y="5608724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7E3402E2-ACE4-4A9D-A681-7A3DA863E318}" type="slidenum">
              <a:rPr lang="en-GB" smtClean="0"/>
              <a:pPr>
                <a:spcAft>
                  <a:spcPts val="600"/>
                </a:spcAft>
              </a:pPr>
              <a:t>6</a:t>
            </a:fld>
            <a:endParaRPr lang="en-GB"/>
          </a:p>
        </p:txBody>
      </p:sp>
      <p:pic>
        <p:nvPicPr>
          <p:cNvPr id="22" name="Content Placeholder 3">
            <a:extLst>
              <a:ext uri="{FF2B5EF4-FFF2-40B4-BE49-F238E27FC236}">
                <a16:creationId xmlns:a16="http://schemas.microsoft.com/office/drawing/2014/main" id="{06D80A97-5252-449F-BAC3-0F922EE2705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7325"/>
            <a:ext cx="9144000" cy="2121407"/>
          </a:xfrm>
          <a:prstGeom prst="rect">
            <a:avLst/>
          </a:prstGeom>
        </p:spPr>
      </p:pic>
      <p:sp>
        <p:nvSpPr>
          <p:cNvPr id="23" name="Slide Number Placeholder 2">
            <a:extLst>
              <a:ext uri="{FF2B5EF4-FFF2-40B4-BE49-F238E27FC236}">
                <a16:creationId xmlns:a16="http://schemas.microsoft.com/office/drawing/2014/main" id="{C4C12FBE-4792-4FAA-BE51-068D428EAC3D}"/>
              </a:ext>
            </a:extLst>
          </p:cNvPr>
          <p:cNvSpPr txBox="1">
            <a:spLocks/>
          </p:cNvSpPr>
          <p:nvPr/>
        </p:nvSpPr>
        <p:spPr>
          <a:xfrm>
            <a:off x="6872881" y="5529216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7E3402E2-ACE4-4A9D-A681-7A3DA863E318}" type="slidenum">
              <a:rPr lang="en-GB" smtClean="0">
                <a:solidFill>
                  <a:schemeClr val="tx2">
                    <a:lumMod val="75000"/>
                  </a:schemeClr>
                </a:solidFill>
                <a:latin typeface="VAG Rounded Std Thin" panose="020F0402020204020204" pitchFamily="34" charset="0"/>
              </a:rPr>
              <a:pPr>
                <a:spcAft>
                  <a:spcPts val="600"/>
                </a:spcAft>
              </a:pPr>
              <a:t>6</a:t>
            </a:fld>
            <a:endParaRPr lang="en-GB" dirty="0">
              <a:solidFill>
                <a:schemeClr val="tx2">
                  <a:lumMod val="75000"/>
                </a:schemeClr>
              </a:solidFill>
              <a:latin typeface="VAG Rounded Std Thin" panose="020F04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4891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DFE31B-A678-42E8-900C-8B36AA9E66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1" r="23730"/>
          <a:stretch/>
        </p:blipFill>
        <p:spPr>
          <a:xfrm>
            <a:off x="4612472" y="3474731"/>
            <a:ext cx="2227828" cy="33832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63C334-5F97-410C-BFC0-98DADBD7F9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7" b="-2"/>
          <a:stretch/>
        </p:blipFill>
        <p:spPr>
          <a:xfrm>
            <a:off x="2306737" y="3474741"/>
            <a:ext cx="2227848" cy="33832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5D8FF0-183C-40F2-8C62-F2EA907A76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2" r="32128"/>
          <a:stretch/>
        </p:blipFill>
        <p:spPr>
          <a:xfrm>
            <a:off x="0" y="3474732"/>
            <a:ext cx="2228850" cy="33832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300781-98F5-4668-82D3-E68CE31D948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64" r="4726"/>
          <a:stretch/>
        </p:blipFill>
        <p:spPr>
          <a:xfrm>
            <a:off x="6917170" y="3474741"/>
            <a:ext cx="2228850" cy="33832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984F24-6689-4721-8BEE-5A5237AF475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" r="9693" b="-1"/>
          <a:stretch/>
        </p:blipFill>
        <p:spPr>
          <a:xfrm>
            <a:off x="5835445" y="905494"/>
            <a:ext cx="3308555" cy="2469216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1179287" y="2352690"/>
            <a:ext cx="7035191" cy="807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929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5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2E98B9F-B097-4605-A9CC-56B97984E85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843" y="262784"/>
            <a:ext cx="509340" cy="509340"/>
          </a:xfrm>
          <a:prstGeom prst="rect">
            <a:avLst/>
          </a:prstGeom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504D2BEB-01EB-4B24-9ACA-C9597E6F897B}"/>
              </a:ext>
            </a:extLst>
          </p:cNvPr>
          <p:cNvSpPr txBox="1">
            <a:spLocks/>
          </p:cNvSpPr>
          <p:nvPr/>
        </p:nvSpPr>
        <p:spPr>
          <a:xfrm>
            <a:off x="6893663" y="5608724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7E3402E2-ACE4-4A9D-A681-7A3DA863E318}" type="slidenum">
              <a:rPr lang="en-GB" smtClean="0">
                <a:solidFill>
                  <a:schemeClr val="tx2">
                    <a:lumMod val="75000"/>
                  </a:schemeClr>
                </a:solidFill>
                <a:latin typeface="VAG Rounded Std Thin" panose="020F0402020204020204" pitchFamily="34" charset="0"/>
              </a:rPr>
              <a:pPr>
                <a:spcAft>
                  <a:spcPts val="600"/>
                </a:spcAft>
              </a:pPr>
              <a:t>7</a:t>
            </a:fld>
            <a:endParaRPr lang="en-GB" dirty="0">
              <a:solidFill>
                <a:schemeClr val="tx2">
                  <a:lumMod val="75000"/>
                </a:schemeClr>
              </a:solidFill>
              <a:latin typeface="VAG Rounded Std Thin" panose="020F0402020204020204" pitchFamily="34" charset="0"/>
            </a:endParaRPr>
          </a:p>
        </p:txBody>
      </p:sp>
      <p:sp>
        <p:nvSpPr>
          <p:cNvPr id="22" name="object 5">
            <a:extLst>
              <a:ext uri="{FF2B5EF4-FFF2-40B4-BE49-F238E27FC236}">
                <a16:creationId xmlns:a16="http://schemas.microsoft.com/office/drawing/2014/main" id="{BB20C763-81F0-4D57-9016-0AC4FF30F61F}"/>
              </a:ext>
            </a:extLst>
          </p:cNvPr>
          <p:cNvSpPr txBox="1">
            <a:spLocks/>
          </p:cNvSpPr>
          <p:nvPr/>
        </p:nvSpPr>
        <p:spPr>
          <a:xfrm>
            <a:off x="267816" y="820932"/>
            <a:ext cx="5514265" cy="3320027"/>
          </a:xfrm>
          <a:prstGeom prst="rect">
            <a:avLst/>
          </a:prstGeom>
        </p:spPr>
        <p:txBody>
          <a:bodyPr vert="horz" wrap="square" lIns="0" tIns="12401" rIns="0" bIns="0" rtlCol="0">
            <a:normAutofit fontScale="47500" lnSpcReduction="20000"/>
          </a:bodyPr>
          <a:lstStyle>
            <a:lvl1pPr>
              <a:defRPr sz="6152" b="0" i="0">
                <a:solidFill>
                  <a:schemeClr val="bg1"/>
                </a:solidFill>
                <a:latin typeface="VAGRoundedStd-Thin"/>
                <a:ea typeface="+mj-ea"/>
                <a:cs typeface="VAGRoundedStd-Thin"/>
              </a:defRPr>
            </a:lvl1pPr>
          </a:lstStyle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GB" sz="3400" kern="0" dirty="0"/>
              <a:t>British Riding Clubs – the biggest online competition in the world?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GB" sz="3400" kern="0" dirty="0"/>
              <a:t>Over £1,000,000 of support for our BHS Approved Centres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GB" sz="3400" kern="0" dirty="0"/>
              <a:t>Second Chance – rehoming horses and ponies into our riding schools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GB" sz="3400" kern="0" dirty="0"/>
              <a:t>Sky partnership – reaching 7 million potential customers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GB" sz="3400" kern="0" dirty="0"/>
              <a:t>Changing Lives Through Horses – new programme for ages 5 to 25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kern="0" dirty="0"/>
          </a:p>
        </p:txBody>
      </p:sp>
      <p:sp>
        <p:nvSpPr>
          <p:cNvPr id="23" name="object 5">
            <a:extLst>
              <a:ext uri="{FF2B5EF4-FFF2-40B4-BE49-F238E27FC236}">
                <a16:creationId xmlns:a16="http://schemas.microsoft.com/office/drawing/2014/main" id="{340EF698-4E88-4FDF-B6DF-FCFB15E80607}"/>
              </a:ext>
            </a:extLst>
          </p:cNvPr>
          <p:cNvSpPr txBox="1">
            <a:spLocks/>
          </p:cNvSpPr>
          <p:nvPr/>
        </p:nvSpPr>
        <p:spPr>
          <a:xfrm>
            <a:off x="267817" y="283885"/>
            <a:ext cx="8608366" cy="467134"/>
          </a:xfrm>
          <a:prstGeom prst="rect">
            <a:avLst/>
          </a:prstGeom>
        </p:spPr>
        <p:txBody>
          <a:bodyPr vert="horz" wrap="square" lIns="0" tIns="12401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402">
              <a:spcBef>
                <a:spcPts val="98"/>
              </a:spcBef>
              <a:tabLst>
                <a:tab pos="2710979" algn="l"/>
                <a:tab pos="3984618" algn="l"/>
              </a:tabLst>
            </a:pPr>
            <a:r>
              <a:rPr lang="en-US" sz="3200" b="1" dirty="0">
                <a:solidFill>
                  <a:schemeClr val="bg1"/>
                </a:solidFill>
                <a:latin typeface="VAG Rounded Std Thin" panose="020F0402020204020204" pitchFamily="34" charset="0"/>
              </a:rPr>
              <a:t>Participation</a:t>
            </a:r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84B6DD6F-1021-4D24-9681-95340B4EFC8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7325"/>
            <a:ext cx="9144000" cy="212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603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FF93924A-10DF-4647-8C7A-115C01757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374517" y="989806"/>
            <a:ext cx="2545739" cy="6148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402">
              <a:tabLst>
                <a:tab pos="2710979" algn="l"/>
                <a:tab pos="3984618" algn="l"/>
              </a:tabLst>
            </a:pPr>
            <a:r>
              <a:rPr lang="en-US" sz="3500" b="1" kern="1200" dirty="0">
                <a:solidFill>
                  <a:schemeClr val="tx1"/>
                </a:solidFill>
                <a:latin typeface="VAG Rounded Std Thin" panose="020F0402020204020204" pitchFamily="34" charset="0"/>
              </a:rPr>
              <a:t>Welfare</a:t>
            </a:r>
          </a:p>
        </p:txBody>
      </p:sp>
      <p:pic>
        <p:nvPicPr>
          <p:cNvPr id="7172" name="Picture 4" descr="No photo description available.">
            <a:extLst>
              <a:ext uri="{FF2B5EF4-FFF2-40B4-BE49-F238E27FC236}">
                <a16:creationId xmlns:a16="http://schemas.microsoft.com/office/drawing/2014/main" id="{4B12F43D-ECAF-48DF-A4BC-A0B00CCB8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4" r="25789" b="1"/>
          <a:stretch/>
        </p:blipFill>
        <p:spPr bwMode="auto">
          <a:xfrm>
            <a:off x="20" y="9"/>
            <a:ext cx="2318746" cy="400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May be an image of 1 person">
            <a:extLst>
              <a:ext uri="{FF2B5EF4-FFF2-40B4-BE49-F238E27FC236}">
                <a16:creationId xmlns:a16="http://schemas.microsoft.com/office/drawing/2014/main" id="{AE9ACE11-C13B-4E43-A2B5-43E0794260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6" r="9508"/>
          <a:stretch/>
        </p:blipFill>
        <p:spPr bwMode="auto">
          <a:xfrm>
            <a:off x="-12955" y="4079993"/>
            <a:ext cx="2331721" cy="278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May be an image of 1 person and smiling">
            <a:extLst>
              <a:ext uri="{FF2B5EF4-FFF2-40B4-BE49-F238E27FC236}">
                <a16:creationId xmlns:a16="http://schemas.microsoft.com/office/drawing/2014/main" id="{4F2B5F08-0990-4808-B923-A20D15E963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" r="-17"/>
          <a:stretch/>
        </p:blipFill>
        <p:spPr bwMode="auto">
          <a:xfrm>
            <a:off x="2385192" y="-7928"/>
            <a:ext cx="3878826" cy="287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9601CE-1310-4220-AEED-7629FC78A2B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" r="450" b="2"/>
          <a:stretch/>
        </p:blipFill>
        <p:spPr>
          <a:xfrm>
            <a:off x="2385192" y="2965593"/>
            <a:ext cx="3878826" cy="3900335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4A68DA5-066E-4DD3-AE51-DC9DA2322D6B}"/>
              </a:ext>
            </a:extLst>
          </p:cNvPr>
          <p:cNvSpPr txBox="1">
            <a:spLocks/>
          </p:cNvSpPr>
          <p:nvPr/>
        </p:nvSpPr>
        <p:spPr>
          <a:xfrm>
            <a:off x="6213318" y="1846888"/>
            <a:ext cx="2653205" cy="3900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>
              <a:defRPr sz="2051" b="0" i="0">
                <a:solidFill>
                  <a:srgbClr val="D92231"/>
                </a:solidFill>
                <a:latin typeface="VAGRoundedStd-Thin"/>
                <a:ea typeface="+mn-ea"/>
                <a:cs typeface="VAGRoundedStd-Thin"/>
              </a:defRPr>
            </a:lvl1pPr>
            <a:lvl2pPr marL="446456">
              <a:defRPr>
                <a:latin typeface="+mn-lt"/>
                <a:ea typeface="+mn-ea"/>
                <a:cs typeface="+mn-cs"/>
              </a:defRPr>
            </a:lvl2pPr>
            <a:lvl3pPr marL="892912">
              <a:defRPr>
                <a:latin typeface="+mn-lt"/>
                <a:ea typeface="+mn-ea"/>
                <a:cs typeface="+mn-cs"/>
              </a:defRPr>
            </a:lvl3pPr>
            <a:lvl4pPr marL="1339367">
              <a:defRPr>
                <a:latin typeface="+mn-lt"/>
                <a:ea typeface="+mn-ea"/>
                <a:cs typeface="+mn-cs"/>
              </a:defRPr>
            </a:lvl4pPr>
            <a:lvl5pPr marL="1785823">
              <a:defRPr>
                <a:latin typeface="+mn-lt"/>
                <a:ea typeface="+mn-ea"/>
                <a:cs typeface="+mn-cs"/>
              </a:defRPr>
            </a:lvl5pPr>
            <a:lvl6pPr marL="2232279">
              <a:defRPr>
                <a:latin typeface="+mn-lt"/>
                <a:ea typeface="+mn-ea"/>
                <a:cs typeface="+mn-cs"/>
              </a:defRPr>
            </a:lvl6pPr>
            <a:lvl7pPr marL="2678735">
              <a:defRPr>
                <a:latin typeface="+mn-lt"/>
                <a:ea typeface="+mn-ea"/>
                <a:cs typeface="+mn-cs"/>
              </a:defRPr>
            </a:lvl7pPr>
            <a:lvl8pPr marL="3125191">
              <a:defRPr>
                <a:latin typeface="+mn-lt"/>
                <a:ea typeface="+mn-ea"/>
                <a:cs typeface="+mn-cs"/>
              </a:defRPr>
            </a:lvl8pPr>
            <a:lvl9pPr marL="3571646">
              <a:defRPr>
                <a:latin typeface="+mn-lt"/>
                <a:ea typeface="+mn-ea"/>
                <a:cs typeface="+mn-cs"/>
              </a:defRPr>
            </a:lvl9pPr>
          </a:lstStyle>
          <a:p>
            <a:pPr marL="457200" lvl="0" indent="-228600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VAG Rounded Std Thin" panose="020F0402020204020204" pitchFamily="34" charset="0"/>
                <a:cs typeface="+mn-cs"/>
              </a:rPr>
              <a:t>Proactive Welfare Education</a:t>
            </a:r>
          </a:p>
          <a:p>
            <a:pPr marL="457200" lvl="0" indent="-228600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VAG Rounded Std Thin" panose="020F0402020204020204" pitchFamily="34" charset="0"/>
                <a:cs typeface="+mn-cs"/>
              </a:rPr>
              <a:t>Healthcare &amp; Education Clinics</a:t>
            </a:r>
          </a:p>
          <a:p>
            <a:pPr marL="457200" lvl="0" indent="-228600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VAG Rounded Std Thin" panose="020F0402020204020204" pitchFamily="34" charset="0"/>
                <a:cs typeface="+mn-cs"/>
              </a:rPr>
              <a:t>Over the last 12 months our Helpline was contacted </a:t>
            </a:r>
            <a:r>
              <a:rPr lang="en-US" sz="1700" b="1" dirty="0">
                <a:solidFill>
                  <a:schemeClr val="tx1"/>
                </a:solidFill>
                <a:latin typeface="VAG Rounded Std Thin" panose="020F0402020204020204" pitchFamily="34" charset="0"/>
                <a:cs typeface="+mn-cs"/>
              </a:rPr>
              <a:t>16,563 </a:t>
            </a:r>
            <a:r>
              <a:rPr lang="en-US" sz="1700" dirty="0">
                <a:solidFill>
                  <a:schemeClr val="tx1"/>
                </a:solidFill>
                <a:latin typeface="VAG Rounded Std Thin" panose="020F0402020204020204" pitchFamily="34" charset="0"/>
                <a:cs typeface="+mn-cs"/>
              </a:rPr>
              <a:t>times.</a:t>
            </a:r>
          </a:p>
          <a:p>
            <a:pPr marL="457200" lvl="0" indent="-228600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VAG Rounded Std Thin" panose="020F0402020204020204" pitchFamily="34" charset="0"/>
                <a:cs typeface="+mn-cs"/>
              </a:rPr>
              <a:t>Chip ‘n’ Go!</a:t>
            </a:r>
          </a:p>
          <a:p>
            <a:pPr marL="457200" lvl="0" indent="-228600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VAG Rounded Std Thin" panose="020F0402020204020204" pitchFamily="34" charset="0"/>
                <a:cs typeface="+mn-cs"/>
              </a:rPr>
              <a:t>Welfare Education Campaigns </a:t>
            </a:r>
          </a:p>
          <a:p>
            <a:pPr marL="342900" indent="-228600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  <a:latin typeface="VAG Rounded Std Thin" panose="020F0402020204020204" pitchFamily="34" charset="0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179287" y="2352690"/>
            <a:ext cx="7035191" cy="80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929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5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2E98B9F-B097-4605-A9CC-56B97984E8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843" y="262784"/>
            <a:ext cx="509340" cy="509340"/>
          </a:xfrm>
          <a:prstGeom prst="rect">
            <a:avLst/>
          </a:prstGeom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504D2BEB-01EB-4B24-9ACA-C9597E6F897B}"/>
              </a:ext>
            </a:extLst>
          </p:cNvPr>
          <p:cNvSpPr txBox="1">
            <a:spLocks/>
          </p:cNvSpPr>
          <p:nvPr/>
        </p:nvSpPr>
        <p:spPr>
          <a:xfrm>
            <a:off x="6893663" y="5608724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7E3402E2-ACE4-4A9D-A681-7A3DA863E318}" type="slidenum">
              <a:rPr lang="en-GB" smtClean="0">
                <a:latin typeface="VAG Rounded Std Thin" panose="020F0402020204020204" pitchFamily="34" charset="0"/>
              </a:rPr>
              <a:pPr>
                <a:spcAft>
                  <a:spcPts val="600"/>
                </a:spcAft>
              </a:pPr>
              <a:t>8</a:t>
            </a:fld>
            <a:endParaRPr lang="en-GB" dirty="0">
              <a:latin typeface="VAG Rounded Std Thin" panose="020F0402020204020204" pitchFamily="34" charset="0"/>
            </a:endParaRPr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79597A19-2D1D-4585-9963-C50376CF6B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7325"/>
            <a:ext cx="9144000" cy="212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26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7817" y="2976334"/>
            <a:ext cx="8608366" cy="905331"/>
          </a:xfrm>
          <a:prstGeom prst="rect">
            <a:avLst/>
          </a:prstGeom>
        </p:spPr>
        <p:txBody>
          <a:bodyPr vert="horz" wrap="square" lIns="0" tIns="12401" rIns="0" bIns="0" rtlCol="0" anchor="ctr">
            <a:spAutoFit/>
          </a:bodyPr>
          <a:lstStyle/>
          <a:p>
            <a:pPr marL="12402" algn="ctr">
              <a:spcBef>
                <a:spcPts val="98"/>
              </a:spcBef>
              <a:tabLst>
                <a:tab pos="2710979" algn="l"/>
                <a:tab pos="3984618" algn="l"/>
              </a:tabLst>
            </a:pPr>
            <a:r>
              <a:rPr lang="en-US" sz="3200" dirty="0">
                <a:solidFill>
                  <a:schemeClr val="tx1"/>
                </a:solidFill>
                <a:latin typeface="VAG Rounded Std Thin" panose="020F0402020204020204" pitchFamily="34" charset="0"/>
              </a:rPr>
              <a:t>Members’ </a:t>
            </a:r>
            <a:br>
              <a:rPr lang="en-US" sz="3200" dirty="0">
                <a:solidFill>
                  <a:schemeClr val="tx1"/>
                </a:solidFill>
                <a:latin typeface="VAG Rounded Std Thin" panose="020F0402020204020204" pitchFamily="34" charset="0"/>
              </a:rPr>
            </a:br>
            <a:r>
              <a:rPr lang="en-US" sz="3200" dirty="0">
                <a:solidFill>
                  <a:schemeClr val="tx1"/>
                </a:solidFill>
                <a:latin typeface="VAG Rounded Std Thin" panose="020F0402020204020204" pitchFamily="34" charset="0"/>
              </a:rPr>
              <a:t>Question &amp; Answer Session</a:t>
            </a:r>
            <a:endParaRPr sz="3200" dirty="0">
              <a:solidFill>
                <a:schemeClr val="tx1"/>
              </a:solidFill>
              <a:latin typeface="VAG Rounded Std Thin" panose="020F0402020204020204" pitchFamily="34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179287" y="2352690"/>
            <a:ext cx="7035191" cy="80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929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5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2E98B9F-B097-4605-A9CC-56B97984E8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843" y="262784"/>
            <a:ext cx="509340" cy="509340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F2B3E5B7-D7DB-4C98-8F6B-4BCF51C465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7325"/>
            <a:ext cx="9144000" cy="2121407"/>
          </a:xfrm>
          <a:prstGeom prst="rect">
            <a:avLst/>
          </a:prstGeom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E14B97E6-8C14-4433-9720-2DDDD9F3B155}"/>
              </a:ext>
            </a:extLst>
          </p:cNvPr>
          <p:cNvSpPr txBox="1">
            <a:spLocks/>
          </p:cNvSpPr>
          <p:nvPr/>
        </p:nvSpPr>
        <p:spPr>
          <a:xfrm>
            <a:off x="6893663" y="5608724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3402E2-ACE4-4A9D-A681-7A3DA863E318}" type="slidenum">
              <a:rPr lang="en-GB" smtClean="0">
                <a:latin typeface="VAG Rounded Std Thin" panose="020F0402020204020204" pitchFamily="34" charset="0"/>
              </a:rPr>
              <a:pPr/>
              <a:t>9</a:t>
            </a:fld>
            <a:endParaRPr lang="en-GB" dirty="0">
              <a:latin typeface="VAG Rounded Std Thin" panose="020F04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7172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25076A8A2DDC42BEC41537D8122AFD" ma:contentTypeVersion="7" ma:contentTypeDescription="Create a new document." ma:contentTypeScope="" ma:versionID="1ebc94995374a825aac45a02706e5840">
  <xsd:schema xmlns:xsd="http://www.w3.org/2001/XMLSchema" xmlns:xs="http://www.w3.org/2001/XMLSchema" xmlns:p="http://schemas.microsoft.com/office/2006/metadata/properties" xmlns:ns3="0a9804fb-9d04-4b7f-8a49-ba73e47a021d" xmlns:ns4="fd88e15b-6a22-4cae-b596-7468a52c12b6" targetNamespace="http://schemas.microsoft.com/office/2006/metadata/properties" ma:root="true" ma:fieldsID="15082e77de2e0b5e6b72a01b8db65917" ns3:_="" ns4:_="">
    <xsd:import namespace="0a9804fb-9d04-4b7f-8a49-ba73e47a021d"/>
    <xsd:import namespace="fd88e15b-6a22-4cae-b596-7468a52c12b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9804fb-9d04-4b7f-8a49-ba73e47a02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88e15b-6a22-4cae-b596-7468a52c12b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DE1E827-DD9D-40D4-AB1D-944BB6D45BD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8CD8928-E40B-493C-8291-CFC22F6A4E12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0a9804fb-9d04-4b7f-8a49-ba73e47a021d"/>
    <ds:schemaRef ds:uri="fd88e15b-6a22-4cae-b596-7468a52c12b6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1397A27-BECA-46FB-8A65-41CFD23DE43A}">
  <ds:schemaRefs>
    <ds:schemaRef ds:uri="http://schemas.microsoft.com/office/2006/metadata/properties"/>
    <ds:schemaRef ds:uri="http://www.w3.org/2000/xmlns/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547</TotalTime>
  <Words>264</Words>
  <Application>Microsoft Office PowerPoint</Application>
  <PresentationFormat>On-screen Show (4:3)</PresentationFormat>
  <Paragraphs>60</Paragraphs>
  <Slides>10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Virtual National  Members’ Meeting  for England   Wednesday 14 July 2021 at 18:30 </vt:lpstr>
      <vt:lpstr>PowerPoint Presentation</vt:lpstr>
      <vt:lpstr>Volunteers</vt:lpstr>
      <vt:lpstr>Access</vt:lpstr>
      <vt:lpstr>PowerPoint Presentation</vt:lpstr>
      <vt:lpstr>Education</vt:lpstr>
      <vt:lpstr>PowerPoint Presentation</vt:lpstr>
      <vt:lpstr>Welfare</vt:lpstr>
      <vt:lpstr>Members’  Question &amp; Answer Session</vt:lpstr>
      <vt:lpstr>Thank you &amp; close  Tim Lord – Chairman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Resources</dc:title>
  <dc:creator>Georgia Dickson</dc:creator>
  <cp:lastModifiedBy>Gill Longhurst</cp:lastModifiedBy>
  <cp:revision>30</cp:revision>
  <cp:lastPrinted>2019-01-24T14:14:38Z</cp:lastPrinted>
  <dcterms:created xsi:type="dcterms:W3CDTF">2018-10-15T14:55:43Z</dcterms:created>
  <dcterms:modified xsi:type="dcterms:W3CDTF">2021-08-03T09:11:16Z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0x010100C225076A8A2DDC42BEC41537D8122AFD</vt:lpwstr>
  </property>
</Properties>
</file>