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35" r:id="rId2"/>
    <p:sldId id="259" r:id="rId3"/>
    <p:sldId id="260" r:id="rId4"/>
    <p:sldId id="262" r:id="rId5"/>
    <p:sldId id="263" r:id="rId6"/>
    <p:sldId id="277" r:id="rId7"/>
    <p:sldId id="276" r:id="rId8"/>
    <p:sldId id="280" r:id="rId9"/>
    <p:sldId id="328" r:id="rId10"/>
    <p:sldId id="278" r:id="rId11"/>
    <p:sldId id="266" r:id="rId12"/>
    <p:sldId id="279" r:id="rId13"/>
    <p:sldId id="329" r:id="rId14"/>
    <p:sldId id="265" r:id="rId15"/>
    <p:sldId id="281" r:id="rId16"/>
    <p:sldId id="267" r:id="rId17"/>
    <p:sldId id="268" r:id="rId18"/>
    <p:sldId id="275" r:id="rId19"/>
    <p:sldId id="273" r:id="rId20"/>
    <p:sldId id="274" r:id="rId21"/>
    <p:sldId id="282" r:id="rId22"/>
    <p:sldId id="283" r:id="rId23"/>
    <p:sldId id="284" r:id="rId24"/>
    <p:sldId id="285" r:id="rId25"/>
    <p:sldId id="286" r:id="rId26"/>
    <p:sldId id="287" r:id="rId27"/>
    <p:sldId id="288" r:id="rId28"/>
    <p:sldId id="330" r:id="rId29"/>
    <p:sldId id="289" r:id="rId30"/>
    <p:sldId id="291" r:id="rId31"/>
    <p:sldId id="292" r:id="rId32"/>
    <p:sldId id="290" r:id="rId33"/>
    <p:sldId id="293" r:id="rId34"/>
    <p:sldId id="294" r:id="rId35"/>
    <p:sldId id="295" r:id="rId36"/>
    <p:sldId id="296" r:id="rId37"/>
    <p:sldId id="297" r:id="rId38"/>
    <p:sldId id="298" r:id="rId39"/>
    <p:sldId id="299" r:id="rId40"/>
    <p:sldId id="300" r:id="rId41"/>
    <p:sldId id="301" r:id="rId42"/>
    <p:sldId id="302" r:id="rId43"/>
    <p:sldId id="303" r:id="rId44"/>
    <p:sldId id="305" r:id="rId45"/>
    <p:sldId id="332" r:id="rId46"/>
    <p:sldId id="306" r:id="rId47"/>
    <p:sldId id="304" r:id="rId48"/>
    <p:sldId id="324"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5" r:id="rId67"/>
    <p:sldId id="326" r:id="rId68"/>
    <p:sldId id="333" r:id="rId69"/>
    <p:sldId id="331" r:id="rId70"/>
    <p:sldId id="327" r:id="rId71"/>
    <p:sldId id="33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491" autoAdjust="0"/>
  </p:normalViewPr>
  <p:slideViewPr>
    <p:cSldViewPr>
      <p:cViewPr varScale="1">
        <p:scale>
          <a:sx n="64" d="100"/>
          <a:sy n="64" d="100"/>
        </p:scale>
        <p:origin x="200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56D7-6913-475D-A0BB-C77472D5AE9E}" type="datetimeFigureOut">
              <a:rPr lang="en-GB" smtClean="0"/>
              <a:t>27/06/2025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4D6A2-24F2-43A9-B46E-EC2A6A322DB1}" type="slidenum">
              <a:rPr lang="en-GB" smtClean="0"/>
              <a:t>‹#›</a:t>
            </a:fld>
            <a:endParaRPr lang="en-GB"/>
          </a:p>
        </p:txBody>
      </p:sp>
    </p:spTree>
    <p:extLst>
      <p:ext uri="{BB962C8B-B14F-4D97-AF65-F5344CB8AC3E}">
        <p14:creationId xmlns:p14="http://schemas.microsoft.com/office/powerpoint/2010/main" val="276126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hs.org.uk/advice-and-information/safety-advice-and-information/what-to-wea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hs.org.uk/advice-and-information/safety-advice-and-information/what-to-wear/hi-viz"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hs.org.uk/our-work/safety/dead-slo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bhs.org.uk/wealfareleafle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Add coach</a:t>
            </a:r>
            <a:r>
              <a:rPr lang="en-GB" baseline="0" dirty="0"/>
              <a:t> name </a:t>
            </a:r>
            <a:r>
              <a:rPr lang="en-GB" dirty="0"/>
              <a:t>to the text box</a:t>
            </a:r>
          </a:p>
          <a:p>
            <a:r>
              <a:rPr lang="en-GB" dirty="0"/>
              <a:t>The slides</a:t>
            </a:r>
            <a:r>
              <a:rPr lang="en-GB" baseline="0" dirty="0"/>
              <a:t> are grouped by topic and can be delivered in any order</a:t>
            </a:r>
            <a:endParaRPr lang="en-GB" dirty="0"/>
          </a:p>
          <a:p>
            <a:r>
              <a:rPr lang="en-GB" dirty="0"/>
              <a:t>There are optional notes giving ideas for session plans or activities to go along with</a:t>
            </a:r>
            <a:r>
              <a:rPr lang="en-GB" baseline="0" dirty="0"/>
              <a:t> each presentation</a:t>
            </a:r>
          </a:p>
          <a:p>
            <a:r>
              <a:rPr lang="en-GB" baseline="0" dirty="0"/>
              <a:t>There are optional handouts available to download from the BHS Cloud</a:t>
            </a:r>
            <a:endParaRPr lang="en-GB" dirty="0"/>
          </a:p>
          <a:p>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a:t>
            </a:r>
            <a:r>
              <a:rPr lang="en-GB" baseline="0" dirty="0"/>
              <a:t> group if they are familiar with the term PPE or if they need to wear any PPE as part of their work/hobbies </a:t>
            </a:r>
            <a:r>
              <a:rPr lang="en-GB" baseline="0" dirty="0" err="1"/>
              <a:t>etc</a:t>
            </a:r>
            <a:r>
              <a:rPr lang="en-GB" baseline="0" dirty="0"/>
              <a:t>?</a:t>
            </a:r>
          </a:p>
          <a:p>
            <a:r>
              <a:rPr lang="en-GB" baseline="0" dirty="0"/>
              <a:t>Why do people wear PPE?  Discuss if the group think wearing PPE on the yard is as important as wearing it when riding?</a:t>
            </a:r>
          </a:p>
          <a:p>
            <a:r>
              <a:rPr lang="en-GB" dirty="0"/>
              <a:t>Types of PPE:</a:t>
            </a:r>
          </a:p>
          <a:p>
            <a:r>
              <a:rPr lang="en-GB" dirty="0"/>
              <a:t>Hat – highlight importance of current standard and it fits correctly. Reasons for not buying a second hand hat. When should it be replaced?</a:t>
            </a:r>
          </a:p>
          <a:p>
            <a:r>
              <a:rPr lang="en-GB" dirty="0"/>
              <a:t>Footwear – discuss</a:t>
            </a:r>
            <a:r>
              <a:rPr lang="en-GB" baseline="0" dirty="0"/>
              <a:t> the various types of footwear available/marketed as riding boots.  What is suitable and what isn’t</a:t>
            </a:r>
          </a:p>
          <a:p>
            <a:r>
              <a:rPr lang="en-GB" baseline="0" dirty="0"/>
              <a:t>Gloves – should have grips, why woollen gloves with no grips not suitable.</a:t>
            </a:r>
          </a:p>
          <a:p>
            <a:r>
              <a:rPr lang="en-GB" baseline="0" dirty="0"/>
              <a:t>Clothing in general – reasons for wearing close fitting, comfortable clothing.</a:t>
            </a:r>
          </a:p>
          <a:p>
            <a:r>
              <a:rPr lang="en-GB" baseline="0" dirty="0"/>
              <a:t>Hi-Viz – out hacking/leading on roads. Why horse riders need to make themselves visible. Discuss difference between reflective and fluorescent.</a:t>
            </a:r>
          </a:p>
          <a:p>
            <a:r>
              <a:rPr lang="en-GB" baseline="0" dirty="0"/>
              <a:t>Link to BHS what to wear page </a:t>
            </a:r>
            <a:r>
              <a:rPr lang="en-GB" dirty="0">
                <a:hlinkClick r:id="rId3"/>
              </a:rPr>
              <a:t>https://www.bhs.org.uk/advice-and-information/safety-advice-and-information/what-to-wear</a:t>
            </a:r>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10</a:t>
            </a:fld>
            <a:endParaRPr lang="en-GB"/>
          </a:p>
        </p:txBody>
      </p:sp>
    </p:spTree>
    <p:extLst>
      <p:ext uri="{BB962C8B-B14F-4D97-AF65-F5344CB8AC3E}">
        <p14:creationId xmlns:p14="http://schemas.microsoft.com/office/powerpoint/2010/main" val="29131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suitability of what the people in the pictures are wearing</a:t>
            </a:r>
          </a:p>
        </p:txBody>
      </p:sp>
      <p:sp>
        <p:nvSpPr>
          <p:cNvPr id="4" name="Slide Number Placeholder 3"/>
          <p:cNvSpPr>
            <a:spLocks noGrp="1"/>
          </p:cNvSpPr>
          <p:nvPr>
            <p:ph type="sldNum" sz="quarter" idx="10"/>
          </p:nvPr>
        </p:nvSpPr>
        <p:spPr/>
        <p:txBody>
          <a:bodyPr/>
          <a:lstStyle/>
          <a:p>
            <a:fld id="{0534D6A2-24F2-43A9-B46E-EC2A6A322DB1}" type="slidenum">
              <a:rPr lang="en-GB" smtClean="0"/>
              <a:t>11</a:t>
            </a:fld>
            <a:endParaRPr lang="en-GB"/>
          </a:p>
        </p:txBody>
      </p:sp>
    </p:spTree>
    <p:extLst>
      <p:ext uri="{BB962C8B-B14F-4D97-AF65-F5344CB8AC3E}">
        <p14:creationId xmlns:p14="http://schemas.microsoft.com/office/powerpoint/2010/main" val="328466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image highlights the difference wearing </a:t>
            </a:r>
            <a:r>
              <a:rPr lang="en-GB" baseline="0" dirty="0" err="1"/>
              <a:t>hi-viz</a:t>
            </a:r>
            <a:r>
              <a:rPr lang="en-GB" baseline="0" dirty="0"/>
              <a:t> can make.</a:t>
            </a:r>
          </a:p>
          <a:p>
            <a:r>
              <a:rPr lang="en-GB" baseline="0" dirty="0"/>
              <a:t>Discuss dangers of riding on the road and the importance of making themselves as visible as possible. Why putting leg bands on is effective (movement)</a:t>
            </a:r>
          </a:p>
          <a:p>
            <a:r>
              <a:rPr lang="en-GB" baseline="0" dirty="0"/>
              <a:t>Discuss the different colours of </a:t>
            </a:r>
            <a:r>
              <a:rPr lang="en-GB" baseline="0" dirty="0" err="1"/>
              <a:t>hi-viz</a:t>
            </a:r>
            <a:r>
              <a:rPr lang="en-GB" baseline="0" dirty="0"/>
              <a:t> available and which colour might be better in a variety of situations depending on time of year/leaf coverage. </a:t>
            </a:r>
            <a:r>
              <a:rPr lang="en-GB" dirty="0">
                <a:hlinkClick r:id="rId3"/>
              </a:rPr>
              <a:t>https://www.bhs.org.uk/advice-and-information/safety-advice-and-information/what-to-wear/hi-viz</a:t>
            </a:r>
            <a:endParaRPr lang="en-GB" baseline="0" dirty="0"/>
          </a:p>
          <a:p>
            <a:r>
              <a:rPr lang="en-GB" baseline="0" dirty="0"/>
              <a:t>Depending on audience you may want to include some information about the Be nice, say Hi! Campaign or Dead Slow </a:t>
            </a:r>
            <a:r>
              <a:rPr lang="en-GB" dirty="0">
                <a:hlinkClick r:id="rId4"/>
              </a:rPr>
              <a:t>https://www.bhs.org.uk/our-work/safety/dead-slow</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12</a:t>
            </a:fld>
            <a:endParaRPr lang="en-GB"/>
          </a:p>
        </p:txBody>
      </p:sp>
    </p:spTree>
    <p:extLst>
      <p:ext uri="{BB962C8B-B14F-4D97-AF65-F5344CB8AC3E}">
        <p14:creationId xmlns:p14="http://schemas.microsoft.com/office/powerpoint/2010/main" val="229005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indent="-228600">
              <a:buAutoNum type="arabicPeriod"/>
            </a:pPr>
            <a:r>
              <a:rPr lang="en-GB" dirty="0"/>
              <a:t>Suitable footwear, hat, gloves</a:t>
            </a:r>
          </a:p>
          <a:p>
            <a:pPr marL="228600" indent="-228600">
              <a:buAutoNum type="arabicPeriod"/>
            </a:pPr>
            <a:r>
              <a:rPr lang="en-GB" dirty="0"/>
              <a:t>The noise might scare the horses, get caught up</a:t>
            </a:r>
          </a:p>
          <a:p>
            <a:pPr marL="228600" indent="-228600">
              <a:buAutoNum type="arabicPeriod"/>
            </a:pPr>
            <a:r>
              <a:rPr lang="en-GB" dirty="0"/>
              <a:t>Any acceptable answers from the booklet or covered in the session</a:t>
            </a:r>
          </a:p>
          <a:p>
            <a:pPr marL="228600" indent="-228600">
              <a:buAutoNum type="arabicPeriod"/>
            </a:pPr>
            <a:r>
              <a:rPr lang="en-GB" dirty="0"/>
              <a:t>Any acceptable answer from the booklet or covered in the session</a:t>
            </a:r>
          </a:p>
          <a:p>
            <a:pPr marL="228600" indent="-228600">
              <a:buAutoNum type="arabicPeriod"/>
            </a:pPr>
            <a:r>
              <a:rPr lang="en-GB" dirty="0"/>
              <a:t>To make you more visible to other road users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13</a:t>
            </a:fld>
            <a:endParaRPr lang="en-GB"/>
          </a:p>
        </p:txBody>
      </p:sp>
    </p:spTree>
    <p:extLst>
      <p:ext uri="{BB962C8B-B14F-4D97-AF65-F5344CB8AC3E}">
        <p14:creationId xmlns:p14="http://schemas.microsoft.com/office/powerpoint/2010/main" val="420686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the group know about the natural lifestyle of the horse use the headings on the slide to</a:t>
            </a:r>
            <a:r>
              <a:rPr lang="en-GB" baseline="0" dirty="0"/>
              <a:t> help with the discussion</a:t>
            </a:r>
            <a:r>
              <a:rPr lang="en-GB" dirty="0"/>
              <a:t>. Consider splitting them into small groups for discussion and then feedback to the rest of the group. </a:t>
            </a:r>
          </a:p>
          <a:p>
            <a:r>
              <a:rPr lang="en-GB" dirty="0"/>
              <a:t>Discuss with the group why they need to know this and how it affects how we behave around horses</a:t>
            </a:r>
          </a:p>
          <a:p>
            <a:r>
              <a:rPr lang="en-GB" dirty="0"/>
              <a:t>If possible show some video clips of horses in the wild or freely grazing and discuss the types of behaviour you can see</a:t>
            </a:r>
          </a:p>
          <a:p>
            <a:r>
              <a:rPr lang="en-GB" dirty="0"/>
              <a:t>Flight or fight response</a:t>
            </a:r>
          </a:p>
        </p:txBody>
      </p:sp>
      <p:sp>
        <p:nvSpPr>
          <p:cNvPr id="4" name="Slide Number Placeholder 3"/>
          <p:cNvSpPr>
            <a:spLocks noGrp="1"/>
          </p:cNvSpPr>
          <p:nvPr>
            <p:ph type="sldNum" sz="quarter" idx="10"/>
          </p:nvPr>
        </p:nvSpPr>
        <p:spPr/>
        <p:txBody>
          <a:bodyPr/>
          <a:lstStyle/>
          <a:p>
            <a:fld id="{0534D6A2-24F2-43A9-B46E-EC2A6A322DB1}" type="slidenum">
              <a:rPr lang="en-GB" smtClean="0"/>
              <a:t>14</a:t>
            </a:fld>
            <a:endParaRPr lang="en-GB"/>
          </a:p>
        </p:txBody>
      </p:sp>
    </p:spTree>
    <p:extLst>
      <p:ext uri="{BB962C8B-B14F-4D97-AF65-F5344CB8AC3E}">
        <p14:creationId xmlns:p14="http://schemas.microsoft.com/office/powerpoint/2010/main" val="351997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how the horses vision differs from ours and how this affects how we handle them</a:t>
            </a:r>
          </a:p>
          <a:p>
            <a:endParaRPr lang="en-GB" baseline="0" dirty="0"/>
          </a:p>
          <a:p>
            <a:r>
              <a:rPr lang="en-GB" baseline="0" dirty="0"/>
              <a:t>Ask Alex W to cut the picture from Caring Bronze to use on this slide and in the booklet</a:t>
            </a:r>
          </a:p>
        </p:txBody>
      </p:sp>
      <p:sp>
        <p:nvSpPr>
          <p:cNvPr id="4" name="Slide Number Placeholder 3"/>
          <p:cNvSpPr>
            <a:spLocks noGrp="1"/>
          </p:cNvSpPr>
          <p:nvPr>
            <p:ph type="sldNum" sz="quarter" idx="10"/>
          </p:nvPr>
        </p:nvSpPr>
        <p:spPr/>
        <p:txBody>
          <a:bodyPr/>
          <a:lstStyle/>
          <a:p>
            <a:fld id="{0534D6A2-24F2-43A9-B46E-EC2A6A322DB1}" type="slidenum">
              <a:rPr lang="en-GB" smtClean="0"/>
              <a:t>15</a:t>
            </a:fld>
            <a:endParaRPr lang="en-GB"/>
          </a:p>
        </p:txBody>
      </p:sp>
    </p:spTree>
    <p:extLst>
      <p:ext uri="{BB962C8B-B14F-4D97-AF65-F5344CB8AC3E}">
        <p14:creationId xmlns:p14="http://schemas.microsoft.com/office/powerpoint/2010/main" val="369011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a:t>
            </a:r>
            <a:r>
              <a:rPr lang="en-GB" baseline="0" dirty="0"/>
              <a:t> a group what you need to take into consideration when approaching a horse</a:t>
            </a:r>
            <a:endParaRPr lang="en-GB" dirty="0"/>
          </a:p>
          <a:p>
            <a:r>
              <a:rPr lang="en-GB" dirty="0"/>
              <a:t>- Relate back to flight or fight instinct, position of horse’s eyes and what was discussed</a:t>
            </a:r>
            <a:r>
              <a:rPr lang="en-GB" baseline="0" dirty="0"/>
              <a:t> in the behaviour section</a:t>
            </a:r>
            <a:endParaRPr lang="en-GB" dirty="0"/>
          </a:p>
          <a:p>
            <a:r>
              <a:rPr lang="en-GB" dirty="0"/>
              <a:t>Discuss PPE</a:t>
            </a:r>
          </a:p>
          <a:p>
            <a:r>
              <a:rPr lang="en-GB" dirty="0"/>
              <a:t>Discuss when it is not safe to approach a horse?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16</a:t>
            </a:fld>
            <a:endParaRPr lang="en-GB"/>
          </a:p>
        </p:txBody>
      </p:sp>
    </p:spTree>
    <p:extLst>
      <p:ext uri="{BB962C8B-B14F-4D97-AF65-F5344CB8AC3E}">
        <p14:creationId xmlns:p14="http://schemas.microsoft.com/office/powerpoint/2010/main" val="79764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reasons</a:t>
            </a:r>
            <a:r>
              <a:rPr lang="en-GB" baseline="0" dirty="0"/>
              <a:t> for </a:t>
            </a:r>
            <a:r>
              <a:rPr lang="en-GB" dirty="0"/>
              <a:t>tying up when working around a horse</a:t>
            </a:r>
          </a:p>
          <a:p>
            <a:r>
              <a:rPr lang="en-GB" dirty="0"/>
              <a:t>Safety considerations – area safe, horse calm, movement of other people/horses, suitable tie ring</a:t>
            </a:r>
          </a:p>
          <a:p>
            <a:r>
              <a:rPr lang="en-GB" dirty="0"/>
              <a:t>As</a:t>
            </a:r>
            <a:r>
              <a:rPr lang="en-GB" baseline="0" dirty="0"/>
              <a:t> a group discuss w</a:t>
            </a:r>
            <a:r>
              <a:rPr lang="en-GB" dirty="0"/>
              <a:t>hy tie the lead rope to piece of string? What can happen if the string is too thick/thin? Can</a:t>
            </a:r>
            <a:r>
              <a:rPr lang="en-GB" baseline="0" dirty="0"/>
              <a:t> also include the use of break away clips/lead ropes clips</a:t>
            </a:r>
          </a:p>
          <a:p>
            <a:r>
              <a:rPr lang="en-GB" baseline="0" dirty="0"/>
              <a:t>Split group into pairs – hand out lead ropes and string.  One pair holds the string loop while the second follows the procedure to tying a quick release knot. Swap between pairs and practice each technique. Show both methods of tying a quick release knot.</a:t>
            </a:r>
          </a:p>
          <a:p>
            <a:r>
              <a:rPr lang="en-GB" baseline="0" dirty="0"/>
              <a:t>Discuss why tuck end of rope through the loop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17</a:t>
            </a:fld>
            <a:endParaRPr lang="en-GB"/>
          </a:p>
        </p:txBody>
      </p:sp>
    </p:spTree>
    <p:extLst>
      <p:ext uri="{BB962C8B-B14F-4D97-AF65-F5344CB8AC3E}">
        <p14:creationId xmlns:p14="http://schemas.microsoft.com/office/powerpoint/2010/main" val="100103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the correct length to tie a horse up.  What do the group think might happen if the rope is too short or too long?</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18</a:t>
            </a:fld>
            <a:endParaRPr lang="en-GB"/>
          </a:p>
        </p:txBody>
      </p:sp>
    </p:spTree>
    <p:extLst>
      <p:ext uri="{BB962C8B-B14F-4D97-AF65-F5344CB8AC3E}">
        <p14:creationId xmlns:p14="http://schemas.microsoft.com/office/powerpoint/2010/main" val="9262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group discuss use of PPE when</a:t>
            </a:r>
            <a:r>
              <a:rPr lang="en-GB" baseline="0" dirty="0"/>
              <a:t> leading. What potential dangers can they think of?</a:t>
            </a:r>
          </a:p>
          <a:p>
            <a:r>
              <a:rPr lang="en-GB" baseline="0" dirty="0"/>
              <a:t>In pairs using the lead ropes demonstrate how to hold the rope when leading. Demonstrate (gently!)what can happen if you wrap the lead rope around your hand.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how the position of the handler can influence the horse. What can happen if you </a:t>
            </a:r>
            <a:r>
              <a:rPr lang="en-GB" dirty="0"/>
              <a:t>get in front of horse or left behind?</a:t>
            </a:r>
          </a:p>
          <a:p>
            <a:r>
              <a:rPr lang="en-GB" dirty="0"/>
              <a:t>How</a:t>
            </a:r>
            <a:r>
              <a:rPr lang="en-GB" baseline="0" dirty="0"/>
              <a:t> to control the horse – voice commands and body language.</a:t>
            </a:r>
          </a:p>
          <a:p>
            <a:r>
              <a:rPr lang="en-GB" baseline="0" dirty="0"/>
              <a:t>Demonstrate with the group - the difference between standing up tall/shoulders back/head up and slouching/rounded shoulders/head down.  </a:t>
            </a:r>
          </a:p>
          <a:p>
            <a:r>
              <a:rPr lang="en-GB" baseline="0" dirty="0"/>
              <a:t>Discuss how to turn the horse – how to control the size of the turn.</a:t>
            </a:r>
          </a:p>
          <a:p>
            <a:endParaRPr lang="en-GB" baseline="0" dirty="0"/>
          </a:p>
          <a:p>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19</a:t>
            </a:fld>
            <a:endParaRPr lang="en-GB"/>
          </a:p>
        </p:txBody>
      </p:sp>
    </p:spTree>
    <p:extLst>
      <p:ext uri="{BB962C8B-B14F-4D97-AF65-F5344CB8AC3E}">
        <p14:creationId xmlns:p14="http://schemas.microsoft.com/office/powerpoint/2010/main" val="78333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group and explain the structure of the course. The content covered is on the next slide</a:t>
            </a:r>
          </a:p>
          <a:p>
            <a:r>
              <a:rPr lang="en-GB" dirty="0"/>
              <a:t>Any housekeeping such as location of fire exits, toilets, tea/coffee provisions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a:t>
            </a:fld>
            <a:endParaRPr lang="en-GB"/>
          </a:p>
        </p:txBody>
      </p:sp>
    </p:spTree>
    <p:extLst>
      <p:ext uri="{BB962C8B-B14F-4D97-AF65-F5344CB8AC3E}">
        <p14:creationId xmlns:p14="http://schemas.microsoft.com/office/powerpoint/2010/main" val="62701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indent="-228600">
              <a:buAutoNum type="arabicPeriod"/>
            </a:pPr>
            <a:r>
              <a:rPr lang="en-GB" baseline="0" dirty="0"/>
              <a:t>Fight, flight</a:t>
            </a:r>
          </a:p>
          <a:p>
            <a:pPr marL="228600" indent="-228600">
              <a:buAutoNum type="arabicPeriod"/>
            </a:pPr>
            <a:r>
              <a:rPr lang="en-GB" baseline="0" dirty="0"/>
              <a:t>Their eyes are positioned on the side of their head, giving them good vision to the sides, blind spot immediately </a:t>
            </a:r>
            <a:r>
              <a:rPr lang="en-GB" baseline="0" dirty="0" err="1"/>
              <a:t>infront</a:t>
            </a:r>
            <a:r>
              <a:rPr lang="en-GB" baseline="0" dirty="0"/>
              <a:t> and behind</a:t>
            </a:r>
          </a:p>
          <a:p>
            <a:pPr marL="228600" indent="-228600">
              <a:buAutoNum type="arabicPeriod"/>
            </a:pPr>
            <a:r>
              <a:rPr lang="en-GB" baseline="0" dirty="0"/>
              <a:t>To make sure they see you</a:t>
            </a:r>
          </a:p>
          <a:p>
            <a:pPr marL="228600" indent="-228600">
              <a:buAutoNum type="arabicPeriod"/>
            </a:pPr>
            <a:r>
              <a:rPr lang="en-GB" baseline="0" dirty="0"/>
              <a:t>Quick release knot</a:t>
            </a:r>
          </a:p>
          <a:p>
            <a:pPr marL="228600" indent="-228600">
              <a:buAutoNum type="arabicPeriod"/>
            </a:pPr>
            <a:r>
              <a:rPr lang="en-GB" baseline="0" dirty="0"/>
              <a:t>It can undone quickly in emergency</a:t>
            </a:r>
          </a:p>
          <a:p>
            <a:pPr marL="228600" indent="-228600">
              <a:buAutoNum type="arabicPeriod"/>
            </a:pPr>
            <a:r>
              <a:rPr lang="en-GB" baseline="0" dirty="0"/>
              <a:t>To provide a breaking point, reduce the risk of injury if horse panics</a:t>
            </a:r>
          </a:p>
          <a:p>
            <a:pPr marL="228600" indent="-228600">
              <a:buAutoNum type="arabicPeriod"/>
            </a:pPr>
            <a:r>
              <a:rPr lang="en-GB" baseline="0" dirty="0"/>
              <a:t>By the horses shoulder</a:t>
            </a:r>
          </a:p>
          <a:p>
            <a:pPr marL="228600" indent="-228600">
              <a:buAutoNum type="arabicPeriod"/>
            </a:pPr>
            <a:r>
              <a:rPr lang="en-GB" baseline="0" dirty="0"/>
              <a:t>Control the size of the turn, stop horse from standing on you</a:t>
            </a:r>
          </a:p>
          <a:p>
            <a:pPr marL="228600" indent="-228600">
              <a:buAutoNum type="arabicPeriod"/>
            </a:pP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20</a:t>
            </a:fld>
            <a:endParaRPr lang="en-GB"/>
          </a:p>
        </p:txBody>
      </p:sp>
    </p:spTree>
    <p:extLst>
      <p:ext uri="{BB962C8B-B14F-4D97-AF65-F5344CB8AC3E}">
        <p14:creationId xmlns:p14="http://schemas.microsoft.com/office/powerpoint/2010/main" val="1362574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Horse</a:t>
            </a:r>
            <a:r>
              <a:rPr lang="en-GB" baseline="0" dirty="0"/>
              <a:t> Welfare covers the basic needs of the horse</a:t>
            </a:r>
          </a:p>
          <a:p>
            <a:r>
              <a:rPr lang="en-GB" baseline="0" dirty="0"/>
              <a:t>These can be applied to all animals not just horses</a:t>
            </a:r>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up into</a:t>
            </a:r>
            <a:r>
              <a:rPr lang="en-GB" baseline="0" dirty="0"/>
              <a:t> smaller groups and ask them to discuss what they think are the basic needs for any animals and make a list.</a:t>
            </a:r>
          </a:p>
          <a:p>
            <a:r>
              <a:rPr lang="en-GB" baseline="0" dirty="0"/>
              <a:t>Each group feedback to the main group</a:t>
            </a:r>
          </a:p>
          <a:p>
            <a:r>
              <a:rPr lang="en-GB" baseline="0" dirty="0"/>
              <a:t>Create a master list and compare it to the guidelines on the slide</a:t>
            </a:r>
          </a:p>
          <a:p>
            <a:r>
              <a:rPr lang="en-GB" baseline="0" dirty="0"/>
              <a:t>You can also link this to the Five Domains and discuss the </a:t>
            </a:r>
            <a:r>
              <a:rPr lang="en-GB" baseline="0" dirty="0" err="1"/>
              <a:t>dfference</a:t>
            </a:r>
            <a:r>
              <a:rPr lang="en-GB" baseline="0" dirty="0"/>
              <a:t>. Use our infographic to help: https://www.bhs.org.uk/about-us/horses-in-society/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208549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item</a:t>
            </a:r>
            <a:r>
              <a:rPr lang="en-GB" baseline="0" dirty="0"/>
              <a:t> on the list – what does it mean for horses and suggest ways it can be provided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23</a:t>
            </a:fld>
            <a:endParaRPr lang="en-GB"/>
          </a:p>
        </p:txBody>
      </p:sp>
    </p:spTree>
    <p:extLst>
      <p:ext uri="{BB962C8B-B14F-4D97-AF65-F5344CB8AC3E}">
        <p14:creationId xmlns:p14="http://schemas.microsoft.com/office/powerpoint/2010/main" val="403886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animals make suitable company for horses.  </a:t>
            </a:r>
          </a:p>
          <a:p>
            <a:r>
              <a:rPr lang="en-GB" dirty="0"/>
              <a:t>Discuss what can happen if a horse doesn’t have suitable company?</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24</a:t>
            </a:fld>
            <a:endParaRPr lang="en-GB"/>
          </a:p>
        </p:txBody>
      </p:sp>
    </p:spTree>
    <p:extLst>
      <p:ext uri="{BB962C8B-B14F-4D97-AF65-F5344CB8AC3E}">
        <p14:creationId xmlns:p14="http://schemas.microsoft.com/office/powerpoint/2010/main" val="219376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what is meant by normal behaviour patterns?</a:t>
            </a:r>
          </a:p>
          <a:p>
            <a:r>
              <a:rPr lang="en-GB" baseline="0" dirty="0"/>
              <a:t>Discuss what can happen if horses are not able to do this?  What type of situation may mean a horse cannot do this – box rest, long periods of no turn out (weather, ground, yard restrictions)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25</a:t>
            </a:fld>
            <a:endParaRPr lang="en-GB"/>
          </a:p>
        </p:txBody>
      </p:sp>
    </p:spTree>
    <p:extLst>
      <p:ext uri="{BB962C8B-B14F-4D97-AF65-F5344CB8AC3E}">
        <p14:creationId xmlns:p14="http://schemas.microsoft.com/office/powerpoint/2010/main" val="361073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Discuss what a herbivore is</a:t>
            </a:r>
          </a:p>
          <a:p>
            <a:r>
              <a:rPr lang="en-GB" baseline="0" dirty="0"/>
              <a:t>Discuss what the horse is designed to eat – grass in the field/hay or haylage in stable. More about feeding is covered after this section</a:t>
            </a:r>
          </a:p>
          <a:p>
            <a:r>
              <a:rPr lang="en-GB" baseline="0" dirty="0"/>
              <a:t>Discuss what can happen if the horse is fed the wrong type of diet</a:t>
            </a:r>
          </a:p>
          <a:p>
            <a:r>
              <a:rPr lang="en-GB" baseline="0" dirty="0"/>
              <a:t>The importance of providing free access to fresh, clean water (80% of the horse is made up of water)</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26</a:t>
            </a:fld>
            <a:endParaRPr lang="en-GB"/>
          </a:p>
        </p:txBody>
      </p:sp>
    </p:spTree>
    <p:extLst>
      <p:ext uri="{BB962C8B-B14F-4D97-AF65-F5344CB8AC3E}">
        <p14:creationId xmlns:p14="http://schemas.microsoft.com/office/powerpoint/2010/main" val="95265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normal behaviour patterns for horse – eating/drinking </a:t>
            </a:r>
            <a:r>
              <a:rPr lang="en-GB" baseline="0" dirty="0" err="1"/>
              <a:t>etc</a:t>
            </a:r>
            <a:endParaRPr lang="en-GB" baseline="0" dirty="0"/>
          </a:p>
          <a:p>
            <a:r>
              <a:rPr lang="en-GB" baseline="0" dirty="0"/>
              <a:t>What can make these behaviours change?</a:t>
            </a:r>
          </a:p>
          <a:p>
            <a:r>
              <a:rPr lang="en-GB" baseline="0" dirty="0"/>
              <a:t>Discuss what kind of routine health care is required for horses – vaccinations, worming, farriery, dentistry, saddler…..</a:t>
            </a:r>
          </a:p>
          <a:p>
            <a:r>
              <a:rPr lang="en-GB" baseline="0" dirty="0"/>
              <a:t>Discuss who horse owners can turn to for help or advice if they need to?</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27</a:t>
            </a:fld>
            <a:endParaRPr lang="en-GB"/>
          </a:p>
        </p:txBody>
      </p:sp>
    </p:spTree>
    <p:extLst>
      <p:ext uri="{BB962C8B-B14F-4D97-AF65-F5344CB8AC3E}">
        <p14:creationId xmlns:p14="http://schemas.microsoft.com/office/powerpoint/2010/main" val="184882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Company, shelter, food and water, free from pain, disease and suffering, exercise normal behaviour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acceptable reason covered in the booklet or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acceptable method/suggestion covered in booklet or session</a:t>
            </a:r>
          </a:p>
        </p:txBody>
      </p:sp>
      <p:sp>
        <p:nvSpPr>
          <p:cNvPr id="4" name="Slide Number Placeholder 3"/>
          <p:cNvSpPr>
            <a:spLocks noGrp="1"/>
          </p:cNvSpPr>
          <p:nvPr>
            <p:ph type="sldNum" sz="quarter" idx="10"/>
          </p:nvPr>
        </p:nvSpPr>
        <p:spPr/>
        <p:txBody>
          <a:bodyPr/>
          <a:lstStyle/>
          <a:p>
            <a:fld id="{0534D6A2-24F2-43A9-B46E-EC2A6A322DB1}" type="slidenum">
              <a:rPr lang="en-GB" smtClean="0"/>
              <a:t>28</a:t>
            </a:fld>
            <a:endParaRPr lang="en-GB"/>
          </a:p>
        </p:txBody>
      </p:sp>
    </p:spTree>
    <p:extLst>
      <p:ext uri="{BB962C8B-B14F-4D97-AF65-F5344CB8AC3E}">
        <p14:creationId xmlns:p14="http://schemas.microsoft.com/office/powerpoint/2010/main" val="2516302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Picking up on the Food and water element of the basic needs this section goes into a bit more detail about fibre </a:t>
            </a:r>
          </a:p>
          <a:p>
            <a:r>
              <a:rPr lang="en-GB" dirty="0"/>
              <a:t>Discuss the</a:t>
            </a:r>
            <a:r>
              <a:rPr lang="en-GB" baseline="0" dirty="0"/>
              <a:t> term trickle feeder and what it means. Refer back to the natural behaviour of the horse</a:t>
            </a:r>
          </a:p>
          <a:p>
            <a:r>
              <a:rPr lang="en-GB" baseline="0" dirty="0"/>
              <a:t>The horse has evolved to live on fibre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29</a:t>
            </a:fld>
            <a:endParaRPr lang="en-GB"/>
          </a:p>
        </p:txBody>
      </p:sp>
    </p:spTree>
    <p:extLst>
      <p:ext uri="{BB962C8B-B14F-4D97-AF65-F5344CB8AC3E}">
        <p14:creationId xmlns:p14="http://schemas.microsoft.com/office/powerpoint/2010/main" val="421399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a:t>
            </a:r>
            <a:r>
              <a:rPr lang="en-GB" baseline="0" dirty="0"/>
              <a:t> the main topics covered within the course. These are broken down further at the start of each section.</a:t>
            </a:r>
          </a:p>
          <a:p>
            <a:r>
              <a:rPr lang="en-GB" baseline="0" dirty="0"/>
              <a:t>The slides have been grouped in topics that follow the layout of the booklet but can be delivered in any order.</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a:t>
            </a:fld>
            <a:endParaRPr lang="en-GB"/>
          </a:p>
        </p:txBody>
      </p:sp>
    </p:spTree>
    <p:extLst>
      <p:ext uri="{BB962C8B-B14F-4D97-AF65-F5344CB8AC3E}">
        <p14:creationId xmlns:p14="http://schemas.microsoft.com/office/powerpoint/2010/main" val="351636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Fibre = grass, hay or haylage</a:t>
            </a:r>
          </a:p>
          <a:p>
            <a:r>
              <a:rPr lang="en-GB" dirty="0"/>
              <a:t>Discuss the different types of hay and the main differences between hay and haylage.</a:t>
            </a:r>
          </a:p>
          <a:p>
            <a:r>
              <a:rPr lang="en-GB" dirty="0"/>
              <a:t>Common</a:t>
            </a:r>
            <a:r>
              <a:rPr lang="en-GB" baseline="0" dirty="0"/>
              <a:t> types of grasses found in hay </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30</a:t>
            </a:fld>
            <a:endParaRPr lang="en-GB"/>
          </a:p>
        </p:txBody>
      </p:sp>
    </p:spTree>
    <p:extLst>
      <p:ext uri="{BB962C8B-B14F-4D97-AF65-F5344CB8AC3E}">
        <p14:creationId xmlns:p14="http://schemas.microsoft.com/office/powerpoint/2010/main" val="416503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Haylage – how it is made. Why it is wrapped in plastic.  What</a:t>
            </a:r>
            <a:r>
              <a:rPr lang="en-GB" baseline="0" dirty="0"/>
              <a:t> happens if the bale is pierced?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31</a:t>
            </a:fld>
            <a:endParaRPr lang="en-GB"/>
          </a:p>
        </p:txBody>
      </p:sp>
    </p:spTree>
    <p:extLst>
      <p:ext uri="{BB962C8B-B14F-4D97-AF65-F5344CB8AC3E}">
        <p14:creationId xmlns:p14="http://schemas.microsoft.com/office/powerpoint/2010/main" val="3954263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the group</a:t>
            </a:r>
            <a:r>
              <a:rPr lang="en-GB" baseline="0" dirty="0"/>
              <a:t> the differences you can see between the two fibre sources on the picture</a:t>
            </a:r>
            <a:endParaRPr lang="en-GB" dirty="0"/>
          </a:p>
          <a:p>
            <a:r>
              <a:rPr lang="en-GB" dirty="0"/>
              <a:t>Ask the</a:t>
            </a:r>
            <a:r>
              <a:rPr lang="en-GB" baseline="0" dirty="0"/>
              <a:t> group to</a:t>
            </a:r>
            <a:r>
              <a:rPr lang="en-GB" dirty="0"/>
              <a:t> vote on which one is hay and</a:t>
            </a:r>
            <a:r>
              <a:rPr lang="en-GB" baseline="0" dirty="0"/>
              <a:t> which one is haylage.</a:t>
            </a:r>
          </a:p>
          <a:p>
            <a:r>
              <a:rPr lang="en-GB" dirty="0"/>
              <a:t>Consider</a:t>
            </a:r>
            <a:r>
              <a:rPr lang="en-GB" baseline="0" dirty="0"/>
              <a:t> </a:t>
            </a:r>
            <a:r>
              <a:rPr lang="en-GB" dirty="0"/>
              <a:t>bringing in a sample of each so the group can see, feel and smell the difference between the two.</a:t>
            </a:r>
          </a:p>
          <a:p>
            <a:r>
              <a:rPr lang="en-GB" dirty="0"/>
              <a:t>Answers will come up if click</a:t>
            </a:r>
            <a:r>
              <a:rPr lang="en-GB" baseline="0" dirty="0"/>
              <a:t> on slide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32</a:t>
            </a:fld>
            <a:endParaRPr lang="en-GB"/>
          </a:p>
        </p:txBody>
      </p:sp>
    </p:spTree>
    <p:extLst>
      <p:ext uri="{BB962C8B-B14F-4D97-AF65-F5344CB8AC3E}">
        <p14:creationId xmlns:p14="http://schemas.microsoft.com/office/powerpoint/2010/main" val="4174048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Fibre based diet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haylage, grass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is baled dry, haylage baled damp</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Seed, meadow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make it airtight and allow bacteria to breakdown sugars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Air can get in, cause haylage to go mouldy</a:t>
            </a:r>
          </a:p>
        </p:txBody>
      </p:sp>
      <p:sp>
        <p:nvSpPr>
          <p:cNvPr id="4" name="Slide Number Placeholder 3"/>
          <p:cNvSpPr>
            <a:spLocks noGrp="1"/>
          </p:cNvSpPr>
          <p:nvPr>
            <p:ph type="sldNum" sz="quarter" idx="10"/>
          </p:nvPr>
        </p:nvSpPr>
        <p:spPr/>
        <p:txBody>
          <a:bodyPr/>
          <a:lstStyle/>
          <a:p>
            <a:fld id="{0534D6A2-24F2-43A9-B46E-EC2A6A322DB1}" type="slidenum">
              <a:rPr lang="en-GB" smtClean="0"/>
              <a:t>33</a:t>
            </a:fld>
            <a:endParaRPr lang="en-GB"/>
          </a:p>
        </p:txBody>
      </p:sp>
    </p:spTree>
    <p:extLst>
      <p:ext uri="{BB962C8B-B14F-4D97-AF65-F5344CB8AC3E}">
        <p14:creationId xmlns:p14="http://schemas.microsoft.com/office/powerpoint/2010/main" val="4031934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introduces the participants to the basics of looking after a stable kept horse. Topics covered include: types of bedding, providing water and a basic skipping out procedure</a:t>
            </a:r>
            <a:endParaRPr lang="en-GB" dirty="0"/>
          </a:p>
          <a:p>
            <a:r>
              <a:rPr lang="en-GB" dirty="0"/>
              <a:t>Ask the group to come</a:t>
            </a:r>
            <a:r>
              <a:rPr lang="en-GB" baseline="0" dirty="0"/>
              <a:t> up with</a:t>
            </a:r>
            <a:r>
              <a:rPr lang="en-GB" dirty="0"/>
              <a:t> some reasons why horses are kept</a:t>
            </a:r>
            <a:r>
              <a:rPr lang="en-GB" baseline="0" dirty="0"/>
              <a:t> in stables</a:t>
            </a:r>
          </a:p>
          <a:p>
            <a:r>
              <a:rPr lang="en-GB" baseline="0" dirty="0"/>
              <a:t>If they have seen horses in stables did they notice what the horse was standing 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34</a:t>
            </a:fld>
            <a:endParaRPr lang="en-GB"/>
          </a:p>
        </p:txBody>
      </p:sp>
    </p:spTree>
    <p:extLst>
      <p:ext uri="{BB962C8B-B14F-4D97-AF65-F5344CB8AC3E}">
        <p14:creationId xmlns:p14="http://schemas.microsoft.com/office/powerpoint/2010/main" val="2306319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a:t>
            </a:r>
            <a:r>
              <a:rPr lang="en-GB" baseline="0" dirty="0"/>
              <a:t> a group any reasons they can think of why bedding is used</a:t>
            </a:r>
          </a:p>
          <a:p>
            <a:r>
              <a:rPr lang="en-GB" baseline="0" dirty="0"/>
              <a:t>What types of bedding are the group familiar with? Can they identify the bedding in the pictures?</a:t>
            </a:r>
          </a:p>
          <a:p>
            <a:r>
              <a:rPr lang="en-GB" baseline="0" dirty="0"/>
              <a:t>Discuss each type, write a description in the booklets and list some pros and cons of each. Banks could be discussed here or in the skipping out section.</a:t>
            </a:r>
          </a:p>
          <a:p>
            <a:r>
              <a:rPr lang="en-GB" baseline="0" dirty="0"/>
              <a:t>There is a welfare bedding leaflet available to download. </a:t>
            </a:r>
            <a:r>
              <a:rPr lang="en-GB" sz="1200" u="sng" kern="1200" dirty="0">
                <a:solidFill>
                  <a:schemeClr val="tx1"/>
                </a:solidFill>
                <a:effectLst/>
                <a:latin typeface="+mn-lt"/>
                <a:ea typeface="+mn-ea"/>
                <a:cs typeface="+mn-cs"/>
                <a:hlinkClick r:id="rId3"/>
              </a:rPr>
              <a:t>www.bhs.org.uk/wealfareleaflet</a:t>
            </a:r>
            <a:r>
              <a:rPr lang="en-GB" sz="1200" u="sng" kern="1200" dirty="0">
                <a:solidFill>
                  <a:schemeClr val="tx1"/>
                </a:solidFill>
                <a:effectLst/>
                <a:latin typeface="+mn-lt"/>
                <a:ea typeface="+mn-ea"/>
                <a:cs typeface="+mn-cs"/>
              </a:rPr>
              <a:t> for further information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35</a:t>
            </a:fld>
            <a:endParaRPr lang="en-GB"/>
          </a:p>
        </p:txBody>
      </p:sp>
    </p:spTree>
    <p:extLst>
      <p:ext uri="{BB962C8B-B14F-4D97-AF65-F5344CB8AC3E}">
        <p14:creationId xmlns:p14="http://schemas.microsoft.com/office/powerpoint/2010/main" val="168979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r>
              <a:rPr lang="en-GB" baseline="0" dirty="0"/>
              <a:t> water back to welfare needs in earlier slides. How much water can an average horse drink per day? (30-70litres/53-123pints)</a:t>
            </a:r>
          </a:p>
          <a:p>
            <a:r>
              <a:rPr lang="en-GB" baseline="0" dirty="0"/>
              <a:t>Discuss ways of supplying water in the stable – water buckets/drinkers.</a:t>
            </a:r>
          </a:p>
          <a:p>
            <a:r>
              <a:rPr lang="en-GB" baseline="0" dirty="0"/>
              <a:t>Why do they need to be changed regularly? </a:t>
            </a:r>
          </a:p>
          <a:p>
            <a:r>
              <a:rPr lang="en-GB" baseline="0" dirty="0"/>
              <a:t>Safety – why movable handles should be positioned against the wall</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36</a:t>
            </a:fld>
            <a:endParaRPr lang="en-GB"/>
          </a:p>
        </p:txBody>
      </p:sp>
    </p:spTree>
    <p:extLst>
      <p:ext uri="{BB962C8B-B14F-4D97-AF65-F5344CB8AC3E}">
        <p14:creationId xmlns:p14="http://schemas.microsoft.com/office/powerpoint/2010/main" val="649719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 a group reasons</a:t>
            </a:r>
            <a:r>
              <a:rPr lang="en-GB" baseline="0" dirty="0"/>
              <a:t> for keeping a stable clean.  Participants to write reasons in booklet</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37</a:t>
            </a:fld>
            <a:endParaRPr lang="en-GB"/>
          </a:p>
        </p:txBody>
      </p:sp>
    </p:spTree>
    <p:extLst>
      <p:ext uri="{BB962C8B-B14F-4D97-AF65-F5344CB8AC3E}">
        <p14:creationId xmlns:p14="http://schemas.microsoft.com/office/powerpoint/2010/main" val="1266502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Fork suitable for bedding type – what are the differences between shavings</a:t>
            </a:r>
            <a:r>
              <a:rPr lang="en-GB" sz="1200" kern="1200" baseline="0" dirty="0">
                <a:solidFill>
                  <a:schemeClr val="tx1"/>
                </a:solidFill>
                <a:effectLst/>
                <a:latin typeface="+mn-lt"/>
                <a:ea typeface="+mn-ea"/>
                <a:cs typeface="+mn-cs"/>
              </a:rPr>
              <a:t> and straw fork</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Skip bucket or wheel barrow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Broom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Shovel or scoop</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38</a:t>
            </a:fld>
            <a:endParaRPr lang="en-GB"/>
          </a:p>
        </p:txBody>
      </p:sp>
    </p:spTree>
    <p:extLst>
      <p:ext uri="{BB962C8B-B14F-4D97-AF65-F5344CB8AC3E}">
        <p14:creationId xmlns:p14="http://schemas.microsoft.com/office/powerpoint/2010/main" val="2250054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a:t>
            </a:r>
            <a:r>
              <a:rPr lang="en-GB" baseline="0" dirty="0"/>
              <a:t> through a procedure for skipping out.</a:t>
            </a:r>
          </a:p>
          <a:p>
            <a:r>
              <a:rPr lang="en-GB" baseline="0" dirty="0"/>
              <a:t>Highlight aims: remove droppings but not clean bedding, reshape bed, reshape banks (talk about use of banks here if not mentioned before), sweep bed back from door, reasons for cleaning water buckets/drinkers each time. What to do with muck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39</a:t>
            </a:fld>
            <a:endParaRPr lang="en-GB"/>
          </a:p>
        </p:txBody>
      </p:sp>
    </p:spTree>
    <p:extLst>
      <p:ext uri="{BB962C8B-B14F-4D97-AF65-F5344CB8AC3E}">
        <p14:creationId xmlns:p14="http://schemas.microsoft.com/office/powerpoint/2010/main" val="290957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Yard safety covers</a:t>
            </a:r>
            <a:r>
              <a:rPr lang="en-GB" baseline="0" dirty="0"/>
              <a:t> – PPE and appropriate clothing, hazards to be aware of when on the yard and procedures to follow including safe lifting</a:t>
            </a:r>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shavings, straw, flax, wood pellets, carboard, paper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Buckets, drinker, tub</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Reduce risk of disease/illness, keep bed clean, reduce waste bedding, pleasant environment or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Fork, skip, barrow, shovel, broom, poo skip and fork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Sieve the bedding, don’t remove too much bedding</a:t>
            </a:r>
          </a:p>
        </p:txBody>
      </p:sp>
      <p:sp>
        <p:nvSpPr>
          <p:cNvPr id="4" name="Slide Number Placeholder 3"/>
          <p:cNvSpPr>
            <a:spLocks noGrp="1"/>
          </p:cNvSpPr>
          <p:nvPr>
            <p:ph type="sldNum" sz="quarter" idx="10"/>
          </p:nvPr>
        </p:nvSpPr>
        <p:spPr/>
        <p:txBody>
          <a:bodyPr/>
          <a:lstStyle/>
          <a:p>
            <a:fld id="{0534D6A2-24F2-43A9-B46E-EC2A6A322DB1}" type="slidenum">
              <a:rPr lang="en-GB" smtClean="0"/>
              <a:t>40</a:t>
            </a:fld>
            <a:endParaRPr lang="en-GB"/>
          </a:p>
        </p:txBody>
      </p:sp>
    </p:spTree>
    <p:extLst>
      <p:ext uri="{BB962C8B-B14F-4D97-AF65-F5344CB8AC3E}">
        <p14:creationId xmlns:p14="http://schemas.microsoft.com/office/powerpoint/2010/main" val="1518068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focuses on grooming</a:t>
            </a:r>
            <a:r>
              <a:rPr lang="en-GB" baseline="0" dirty="0"/>
              <a:t> – the brushes required and basic technique.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reasons for grooming and reasons for not grooming!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Have a grooming kit or selection of brushes for the participants to look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Split into small groups and give each group a brush or several brushes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Ask them to look and feel the bristles of each brush. Discuss each brush but don’t include where you would use them on a horse. Suggest various parts of the horse e.g. body, face, leg and ask the participants if they think the brush they have is suitable.   </a:t>
            </a:r>
          </a:p>
          <a:p>
            <a:r>
              <a:rPr lang="en-GB" baseline="0" dirty="0"/>
              <a:t>Talk about the brushes in more detail and participants can fill in their booklet with the names and make notes. Pictures of brushes on next slides if required, can be used for identification.</a:t>
            </a:r>
          </a:p>
          <a:p>
            <a:r>
              <a:rPr lang="en-GB" baseline="0" dirty="0"/>
              <a:t>Demonstrate how to use the brushes</a:t>
            </a:r>
          </a:p>
        </p:txBody>
      </p:sp>
      <p:sp>
        <p:nvSpPr>
          <p:cNvPr id="4" name="Slide Number Placeholder 3"/>
          <p:cNvSpPr>
            <a:spLocks noGrp="1"/>
          </p:cNvSpPr>
          <p:nvPr>
            <p:ph type="sldNum" sz="quarter" idx="10"/>
          </p:nvPr>
        </p:nvSpPr>
        <p:spPr/>
        <p:txBody>
          <a:bodyPr/>
          <a:lstStyle/>
          <a:p>
            <a:fld id="{0534D6A2-24F2-43A9-B46E-EC2A6A322DB1}" type="slidenum">
              <a:rPr lang="en-GB" smtClean="0"/>
              <a:t>41</a:t>
            </a:fld>
            <a:endParaRPr lang="en-GB"/>
          </a:p>
        </p:txBody>
      </p:sp>
    </p:spTree>
    <p:extLst>
      <p:ext uri="{BB962C8B-B14F-4D97-AF65-F5344CB8AC3E}">
        <p14:creationId xmlns:p14="http://schemas.microsoft.com/office/powerpoint/2010/main" val="2297875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Body brush and metal curry comb.  Demonstrate</a:t>
            </a:r>
            <a:r>
              <a:rPr lang="en-GB" baseline="0" dirty="0"/>
              <a:t> how to use the two together.</a:t>
            </a:r>
          </a:p>
          <a:p>
            <a:r>
              <a:rPr lang="en-GB" baseline="0" dirty="0"/>
              <a:t>Discuss areas of the horses body they can be used on.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42</a:t>
            </a:fld>
            <a:endParaRPr lang="en-GB"/>
          </a:p>
        </p:txBody>
      </p:sp>
    </p:spTree>
    <p:extLst>
      <p:ext uri="{BB962C8B-B14F-4D97-AF65-F5344CB8AC3E}">
        <p14:creationId xmlns:p14="http://schemas.microsoft.com/office/powerpoint/2010/main" val="2746776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selection of brushes – can be used for identification or to see how many the group</a:t>
            </a:r>
            <a:r>
              <a:rPr lang="en-GB" baseline="0" dirty="0"/>
              <a:t> are able to recognise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43</a:t>
            </a:fld>
            <a:endParaRPr lang="en-GB"/>
          </a:p>
        </p:txBody>
      </p:sp>
    </p:spTree>
    <p:extLst>
      <p:ext uri="{BB962C8B-B14F-4D97-AF65-F5344CB8AC3E}">
        <p14:creationId xmlns:p14="http://schemas.microsoft.com/office/powerpoint/2010/main" val="3434338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Discuss method </a:t>
            </a:r>
          </a:p>
        </p:txBody>
      </p:sp>
      <p:sp>
        <p:nvSpPr>
          <p:cNvPr id="4" name="Slide Number Placeholder 3"/>
          <p:cNvSpPr>
            <a:spLocks noGrp="1"/>
          </p:cNvSpPr>
          <p:nvPr>
            <p:ph type="sldNum" sz="quarter" idx="10"/>
          </p:nvPr>
        </p:nvSpPr>
        <p:spPr/>
        <p:txBody>
          <a:bodyPr/>
          <a:lstStyle/>
          <a:p>
            <a:fld id="{0534D6A2-24F2-43A9-B46E-EC2A6A322DB1}" type="slidenum">
              <a:rPr lang="en-GB" smtClean="0"/>
              <a:t>44</a:t>
            </a:fld>
            <a:endParaRPr lang="en-GB"/>
          </a:p>
        </p:txBody>
      </p:sp>
    </p:spTree>
    <p:extLst>
      <p:ext uri="{BB962C8B-B14F-4D97-AF65-F5344CB8AC3E}">
        <p14:creationId xmlns:p14="http://schemas.microsoft.com/office/powerpoint/2010/main" val="4116759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method and how it differs from front leg and why</a:t>
            </a:r>
          </a:p>
        </p:txBody>
      </p:sp>
      <p:sp>
        <p:nvSpPr>
          <p:cNvPr id="4" name="Slide Number Placeholder 3"/>
          <p:cNvSpPr>
            <a:spLocks noGrp="1"/>
          </p:cNvSpPr>
          <p:nvPr>
            <p:ph type="sldNum" sz="quarter" idx="5"/>
          </p:nvPr>
        </p:nvSpPr>
        <p:spPr/>
        <p:txBody>
          <a:bodyPr/>
          <a:lstStyle/>
          <a:p>
            <a:fld id="{0534D6A2-24F2-43A9-B46E-EC2A6A322DB1}" type="slidenum">
              <a:rPr lang="en-GB" smtClean="0"/>
              <a:t>45</a:t>
            </a:fld>
            <a:endParaRPr lang="en-GB"/>
          </a:p>
        </p:txBody>
      </p:sp>
    </p:spTree>
    <p:extLst>
      <p:ext uri="{BB962C8B-B14F-4D97-AF65-F5344CB8AC3E}">
        <p14:creationId xmlns:p14="http://schemas.microsoft.com/office/powerpoint/2010/main" val="2810330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frog</a:t>
            </a:r>
          </a:p>
        </p:txBody>
      </p:sp>
      <p:sp>
        <p:nvSpPr>
          <p:cNvPr id="4" name="Slide Number Placeholder 3"/>
          <p:cNvSpPr>
            <a:spLocks noGrp="1"/>
          </p:cNvSpPr>
          <p:nvPr>
            <p:ph type="sldNum" sz="quarter" idx="10"/>
          </p:nvPr>
        </p:nvSpPr>
        <p:spPr/>
        <p:txBody>
          <a:bodyPr/>
          <a:lstStyle/>
          <a:p>
            <a:fld id="{0534D6A2-24F2-43A9-B46E-EC2A6A322DB1}" type="slidenum">
              <a:rPr lang="en-GB" smtClean="0"/>
              <a:t>46</a:t>
            </a:fld>
            <a:endParaRPr lang="en-GB"/>
          </a:p>
        </p:txBody>
      </p:sp>
    </p:spTree>
    <p:extLst>
      <p:ext uri="{BB962C8B-B14F-4D97-AF65-F5344CB8AC3E}">
        <p14:creationId xmlns:p14="http://schemas.microsoft.com/office/powerpoint/2010/main" val="2006717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guide to a</a:t>
            </a:r>
            <a:r>
              <a:rPr lang="en-GB" baseline="0" dirty="0"/>
              <a:t> grooming process.  Discuss each step with the group.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47</a:t>
            </a:fld>
            <a:endParaRPr lang="en-GB"/>
          </a:p>
        </p:txBody>
      </p:sp>
    </p:spTree>
    <p:extLst>
      <p:ext uri="{BB962C8B-B14F-4D97-AF65-F5344CB8AC3E}">
        <p14:creationId xmlns:p14="http://schemas.microsoft.com/office/powerpoint/2010/main" val="2218475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three brushes listed in booklet or covered in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body brush, face brush, brush with soft bristles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clean other brushes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Safe procedure described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Frog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prevent pulling hairs out</a:t>
            </a:r>
          </a:p>
        </p:txBody>
      </p:sp>
      <p:sp>
        <p:nvSpPr>
          <p:cNvPr id="4" name="Slide Number Placeholder 3"/>
          <p:cNvSpPr>
            <a:spLocks noGrp="1"/>
          </p:cNvSpPr>
          <p:nvPr>
            <p:ph type="sldNum" sz="quarter" idx="10"/>
          </p:nvPr>
        </p:nvSpPr>
        <p:spPr/>
        <p:txBody>
          <a:bodyPr/>
          <a:lstStyle/>
          <a:p>
            <a:fld id="{0534D6A2-24F2-43A9-B46E-EC2A6A322DB1}" type="slidenum">
              <a:rPr lang="en-GB" smtClean="0"/>
              <a:t>48</a:t>
            </a:fld>
            <a:endParaRPr lang="en-GB"/>
          </a:p>
        </p:txBody>
      </p:sp>
    </p:spTree>
    <p:extLst>
      <p:ext uri="{BB962C8B-B14F-4D97-AF65-F5344CB8AC3E}">
        <p14:creationId xmlns:p14="http://schemas.microsoft.com/office/powerpoint/2010/main" val="2411191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covers describing</a:t>
            </a:r>
            <a:r>
              <a:rPr lang="en-GB" baseline="0" dirty="0"/>
              <a:t> horses beginning with the terms used for male and female horses of various ages and some common colours and face and leg markings.  Points of the horse and how horses are measured are also included.</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49</a:t>
            </a:fld>
            <a:endParaRPr lang="en-GB"/>
          </a:p>
        </p:txBody>
      </p:sp>
    </p:spTree>
    <p:extLst>
      <p:ext uri="{BB962C8B-B14F-4D97-AF65-F5344CB8AC3E}">
        <p14:creationId xmlns:p14="http://schemas.microsoft.com/office/powerpoint/2010/main" val="130218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What</a:t>
            </a:r>
            <a:r>
              <a:rPr lang="en-GB" baseline="0" dirty="0"/>
              <a:t> is a hazard?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as a group what they think is meant by hazard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Look around the room</a:t>
            </a:r>
            <a:r>
              <a:rPr lang="en-GB" baseline="0" dirty="0"/>
              <a:t> or suggest a yard/place known to the group and ask them to identify any hazards present</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 a group</a:t>
            </a:r>
            <a:r>
              <a:rPr lang="en-GB" baseline="0" dirty="0"/>
              <a:t> or split into smaller groups come up with hazards you might find on a stable yard?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Feedback their suggestions to the rest of the group</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a:t>
            </a:fld>
            <a:endParaRPr lang="en-GB"/>
          </a:p>
        </p:txBody>
      </p:sp>
    </p:spTree>
    <p:extLst>
      <p:ext uri="{BB962C8B-B14F-4D97-AF65-F5344CB8AC3E}">
        <p14:creationId xmlns:p14="http://schemas.microsoft.com/office/powerpoint/2010/main" val="3854833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a:t>
            </a:r>
            <a:r>
              <a:rPr lang="en-GB" baseline="0" dirty="0"/>
              <a:t> terms they have heard used to describe male and female horse </a:t>
            </a:r>
          </a:p>
          <a:p>
            <a:r>
              <a:rPr lang="en-GB" baseline="0" dirty="0"/>
              <a:t>Discuss the following terms:</a:t>
            </a:r>
          </a:p>
          <a:p>
            <a:r>
              <a:rPr lang="en-GB" baseline="0" dirty="0"/>
              <a:t>Foal</a:t>
            </a:r>
          </a:p>
          <a:p>
            <a:r>
              <a:rPr lang="en-GB" baseline="0" dirty="0"/>
              <a:t>Filly</a:t>
            </a:r>
          </a:p>
          <a:p>
            <a:r>
              <a:rPr lang="en-GB" baseline="0" dirty="0"/>
              <a:t>Mare</a:t>
            </a:r>
          </a:p>
          <a:p>
            <a:r>
              <a:rPr lang="en-GB" baseline="0" dirty="0"/>
              <a:t>Colt</a:t>
            </a:r>
          </a:p>
          <a:p>
            <a:r>
              <a:rPr lang="en-GB" baseline="0" dirty="0"/>
              <a:t>Gelding</a:t>
            </a:r>
          </a:p>
          <a:p>
            <a:r>
              <a:rPr lang="en-GB" baseline="0" dirty="0"/>
              <a:t>Stallion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50</a:t>
            </a:fld>
            <a:endParaRPr lang="en-GB"/>
          </a:p>
        </p:txBody>
      </p:sp>
    </p:spTree>
    <p:extLst>
      <p:ext uri="{BB962C8B-B14F-4D97-AF65-F5344CB8AC3E}">
        <p14:creationId xmlns:p14="http://schemas.microsoft.com/office/powerpoint/2010/main" val="5200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to fill in the name</a:t>
            </a:r>
            <a:r>
              <a:rPr lang="en-GB" baseline="0" dirty="0"/>
              <a:t> of the description in the booklet</a:t>
            </a:r>
          </a:p>
          <a:p>
            <a:r>
              <a:rPr lang="en-GB" baseline="0" dirty="0"/>
              <a:t>Discuss each colour and fill in the blanks.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51</a:t>
            </a:fld>
            <a:endParaRPr lang="en-GB"/>
          </a:p>
        </p:txBody>
      </p:sp>
    </p:spTree>
    <p:extLst>
      <p:ext uri="{BB962C8B-B14F-4D97-AF65-F5344CB8AC3E}">
        <p14:creationId xmlns:p14="http://schemas.microsoft.com/office/powerpoint/2010/main" val="2063498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at this level participants</a:t>
            </a:r>
            <a:r>
              <a:rPr lang="en-GB" baseline="0" dirty="0"/>
              <a:t> are only required to know a white horse is actually called a grey horse you can include the different colours of grey.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54</a:t>
            </a:fld>
            <a:endParaRPr lang="en-GB"/>
          </a:p>
        </p:txBody>
      </p:sp>
    </p:spTree>
    <p:extLst>
      <p:ext uri="{BB962C8B-B14F-4D97-AF65-F5344CB8AC3E}">
        <p14:creationId xmlns:p14="http://schemas.microsoft.com/office/powerpoint/2010/main" val="1928868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56</a:t>
            </a:fld>
            <a:endParaRPr lang="en-GB"/>
          </a:p>
        </p:txBody>
      </p:sp>
    </p:spTree>
    <p:extLst>
      <p:ext uri="{BB962C8B-B14F-4D97-AF65-F5344CB8AC3E}">
        <p14:creationId xmlns:p14="http://schemas.microsoft.com/office/powerpoint/2010/main" val="231962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in the booklets for participants to fill in the blanks</a:t>
            </a:r>
          </a:p>
        </p:txBody>
      </p:sp>
      <p:sp>
        <p:nvSpPr>
          <p:cNvPr id="4" name="Slide Number Placeholder 3"/>
          <p:cNvSpPr>
            <a:spLocks noGrp="1"/>
          </p:cNvSpPr>
          <p:nvPr>
            <p:ph type="sldNum" sz="quarter" idx="10"/>
          </p:nvPr>
        </p:nvSpPr>
        <p:spPr/>
        <p:txBody>
          <a:bodyPr/>
          <a:lstStyle/>
          <a:p>
            <a:fld id="{0534D6A2-24F2-43A9-B46E-EC2A6A322DB1}" type="slidenum">
              <a:rPr lang="en-GB" smtClean="0"/>
              <a:t>57</a:t>
            </a:fld>
            <a:endParaRPr lang="en-GB"/>
          </a:p>
        </p:txBody>
      </p:sp>
    </p:spTree>
    <p:extLst>
      <p:ext uri="{BB962C8B-B14F-4D97-AF65-F5344CB8AC3E}">
        <p14:creationId xmlns:p14="http://schemas.microsoft.com/office/powerpoint/2010/main" val="2568174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a:t>
            </a:r>
            <a:r>
              <a:rPr lang="en-GB" baseline="0" dirty="0"/>
              <a:t> also include terms: Socks, Stockings </a:t>
            </a:r>
          </a:p>
          <a:p>
            <a:r>
              <a:rPr lang="en-GB" baseline="0" dirty="0"/>
              <a:t>Ermine mark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61</a:t>
            </a:fld>
            <a:endParaRPr lang="en-GB"/>
          </a:p>
        </p:txBody>
      </p:sp>
    </p:spTree>
    <p:extLst>
      <p:ext uri="{BB962C8B-B14F-4D97-AF65-F5344CB8AC3E}">
        <p14:creationId xmlns:p14="http://schemas.microsoft.com/office/powerpoint/2010/main" val="3658731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how</a:t>
            </a:r>
            <a:r>
              <a:rPr lang="en-GB" baseline="0" dirty="0"/>
              <a:t> the withers are a common sight for pressure marks due to ill fitting rugs or saddles.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62</a:t>
            </a:fld>
            <a:endParaRPr lang="en-GB"/>
          </a:p>
        </p:txBody>
      </p:sp>
    </p:spTree>
    <p:extLst>
      <p:ext uri="{BB962C8B-B14F-4D97-AF65-F5344CB8AC3E}">
        <p14:creationId xmlns:p14="http://schemas.microsoft.com/office/powerpoint/2010/main" val="2388715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possible have a measuring stick, tape measure or rulers available</a:t>
            </a:r>
            <a:r>
              <a:rPr lang="en-GB" baseline="0" dirty="0"/>
              <a:t> to use</a:t>
            </a:r>
          </a:p>
          <a:p>
            <a:r>
              <a:rPr lang="en-GB" dirty="0"/>
              <a:t>Split</a:t>
            </a:r>
            <a:r>
              <a:rPr lang="en-GB" baseline="0" dirty="0"/>
              <a:t> into pairs and start by estimating each others height in hands.  Then using just width of hand measure each others height and make a note</a:t>
            </a:r>
          </a:p>
          <a:p>
            <a:r>
              <a:rPr lang="en-GB" baseline="0" dirty="0"/>
              <a:t>Convert it to hands and inches</a:t>
            </a:r>
          </a:p>
          <a:p>
            <a:r>
              <a:rPr lang="en-GB" baseline="0" dirty="0"/>
              <a:t>Measure each other with a measuring stick to see how accurate the hand measurement was</a:t>
            </a:r>
          </a:p>
          <a:p>
            <a:r>
              <a:rPr lang="en-GB" baseline="0" dirty="0"/>
              <a:t>Using the tape or ruler convert the hands and inches into CMs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63</a:t>
            </a:fld>
            <a:endParaRPr lang="en-GB"/>
          </a:p>
        </p:txBody>
      </p:sp>
    </p:spTree>
    <p:extLst>
      <p:ext uri="{BB962C8B-B14F-4D97-AF65-F5344CB8AC3E}">
        <p14:creationId xmlns:p14="http://schemas.microsoft.com/office/powerpoint/2010/main" val="3935664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picture is in the booklet with space</a:t>
            </a:r>
            <a:r>
              <a:rPr lang="en-GB" baseline="0" dirty="0"/>
              <a:t> for the points to be filled in.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64</a:t>
            </a:fld>
            <a:endParaRPr lang="en-GB"/>
          </a:p>
        </p:txBody>
      </p:sp>
    </p:spTree>
    <p:extLst>
      <p:ext uri="{BB962C8B-B14F-4D97-AF65-F5344CB8AC3E}">
        <p14:creationId xmlns:p14="http://schemas.microsoft.com/office/powerpoint/2010/main" val="605711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p:txBody>
      </p:sp>
      <p:sp>
        <p:nvSpPr>
          <p:cNvPr id="4" name="Slide Number Placeholder 3"/>
          <p:cNvSpPr>
            <a:spLocks noGrp="1"/>
          </p:cNvSpPr>
          <p:nvPr>
            <p:ph type="sldNum" sz="quarter" idx="10"/>
          </p:nvPr>
        </p:nvSpPr>
        <p:spPr/>
        <p:txBody>
          <a:bodyPr/>
          <a:lstStyle/>
          <a:p>
            <a:fld id="{0534D6A2-24F2-43A9-B46E-EC2A6A322DB1}" type="slidenum">
              <a:rPr lang="en-GB" smtClean="0"/>
              <a:t>65</a:t>
            </a:fld>
            <a:endParaRPr lang="en-GB"/>
          </a:p>
        </p:txBody>
      </p:sp>
    </p:spTree>
    <p:extLst>
      <p:ext uri="{BB962C8B-B14F-4D97-AF65-F5344CB8AC3E}">
        <p14:creationId xmlns:p14="http://schemas.microsoft.com/office/powerpoint/2010/main" val="2022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as a group or split into smaller group discuss the picture on</a:t>
            </a:r>
            <a:r>
              <a:rPr lang="en-GB" baseline="0" dirty="0"/>
              <a:t> the slide and identify potential hazards</a:t>
            </a:r>
          </a:p>
          <a:p>
            <a:r>
              <a:rPr lang="en-GB" baseline="0" dirty="0"/>
              <a:t>You can use these pictures or add your own to the slides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a:t>
            </a:fld>
            <a:endParaRPr lang="en-GB"/>
          </a:p>
        </p:txBody>
      </p:sp>
    </p:spTree>
    <p:extLst>
      <p:ext uri="{BB962C8B-B14F-4D97-AF65-F5344CB8AC3E}">
        <p14:creationId xmlns:p14="http://schemas.microsoft.com/office/powerpoint/2010/main" val="2676678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 per pictures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Hands and inches, centimetres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14.2hh</a:t>
            </a:r>
          </a:p>
        </p:txBody>
      </p:sp>
      <p:sp>
        <p:nvSpPr>
          <p:cNvPr id="4" name="Slide Number Placeholder 3"/>
          <p:cNvSpPr>
            <a:spLocks noGrp="1"/>
          </p:cNvSpPr>
          <p:nvPr>
            <p:ph type="sldNum" sz="quarter" idx="10"/>
          </p:nvPr>
        </p:nvSpPr>
        <p:spPr/>
        <p:txBody>
          <a:bodyPr/>
          <a:lstStyle/>
          <a:p>
            <a:fld id="{0534D6A2-24F2-43A9-B46E-EC2A6A322DB1}" type="slidenum">
              <a:rPr lang="en-GB" smtClean="0"/>
              <a:t>67</a:t>
            </a:fld>
            <a:endParaRPr lang="en-GB"/>
          </a:p>
        </p:txBody>
      </p:sp>
    </p:spTree>
    <p:extLst>
      <p:ext uri="{BB962C8B-B14F-4D97-AF65-F5344CB8AC3E}">
        <p14:creationId xmlns:p14="http://schemas.microsoft.com/office/powerpoint/2010/main" val="1716347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69</a:t>
            </a:fld>
            <a:endParaRPr lang="en-GB"/>
          </a:p>
        </p:txBody>
      </p:sp>
    </p:spTree>
    <p:extLst>
      <p:ext uri="{BB962C8B-B14F-4D97-AF65-F5344CB8AC3E}">
        <p14:creationId xmlns:p14="http://schemas.microsoft.com/office/powerpoint/2010/main" val="2515550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70</a:t>
            </a:fld>
            <a:endParaRPr lang="en-GB"/>
          </a:p>
        </p:txBody>
      </p:sp>
    </p:spTree>
    <p:extLst>
      <p:ext uri="{BB962C8B-B14F-4D97-AF65-F5344CB8AC3E}">
        <p14:creationId xmlns:p14="http://schemas.microsoft.com/office/powerpoint/2010/main" val="3100607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intentionally, for coaches to fill in their next steps.  E.g. progress to Part Two or The Introduction to About the Horse award</a:t>
            </a:r>
          </a:p>
        </p:txBody>
      </p:sp>
      <p:sp>
        <p:nvSpPr>
          <p:cNvPr id="4" name="Slide Number Placeholder 3"/>
          <p:cNvSpPr>
            <a:spLocks noGrp="1"/>
          </p:cNvSpPr>
          <p:nvPr>
            <p:ph type="sldNum" sz="quarter" idx="5"/>
          </p:nvPr>
        </p:nvSpPr>
        <p:spPr/>
        <p:txBody>
          <a:bodyPr/>
          <a:lstStyle/>
          <a:p>
            <a:fld id="{3984CFB5-10ED-4E5B-8121-C95820A3FA2A}" type="slidenum">
              <a:rPr lang="en-GB" smtClean="0"/>
              <a:t>71</a:t>
            </a:fld>
            <a:endParaRPr lang="en-GB"/>
          </a:p>
        </p:txBody>
      </p:sp>
    </p:spTree>
    <p:extLst>
      <p:ext uri="{BB962C8B-B14F-4D97-AF65-F5344CB8AC3E}">
        <p14:creationId xmlns:p14="http://schemas.microsoft.com/office/powerpoint/2010/main" val="128069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as a group or split into smaller group discuss the picture on</a:t>
            </a:r>
            <a:r>
              <a:rPr lang="en-GB" baseline="0" dirty="0"/>
              <a:t> the slide and identify potential hazards</a:t>
            </a:r>
          </a:p>
          <a:p>
            <a:r>
              <a:rPr lang="en-GB" baseline="0" dirty="0"/>
              <a:t>You can use these pictures or add your own to the slides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a:t>
            </a:fld>
            <a:endParaRPr lang="en-GB"/>
          </a:p>
        </p:txBody>
      </p:sp>
    </p:spTree>
    <p:extLst>
      <p:ext uri="{BB962C8B-B14F-4D97-AF65-F5344CB8AC3E}">
        <p14:creationId xmlns:p14="http://schemas.microsoft.com/office/powerpoint/2010/main" val="85629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as a group reasons for having rules on the yard.  </a:t>
            </a:r>
          </a:p>
          <a:p>
            <a:r>
              <a:rPr lang="en-GB" dirty="0"/>
              <a:t>Discuss as a group</a:t>
            </a:r>
            <a:r>
              <a:rPr lang="en-GB" baseline="0" dirty="0"/>
              <a:t> any rules that apply on a yard they are familiar with or to think up their own.</a:t>
            </a:r>
          </a:p>
          <a:p>
            <a:r>
              <a:rPr lang="en-GB" baseline="0" dirty="0"/>
              <a:t>What might the reasons be for rules such as: reporting to the office on arrival, restricted access to stables/horses, not touching or feeding horses, no running on the yard.</a:t>
            </a:r>
          </a:p>
          <a:p>
            <a:r>
              <a:rPr lang="en-GB" baseline="0" dirty="0"/>
              <a:t>What type of information signs would the group expect to see around the yard?</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8</a:t>
            </a:fld>
            <a:endParaRPr lang="en-GB"/>
          </a:p>
        </p:txBody>
      </p:sp>
    </p:spTree>
    <p:extLst>
      <p:ext uri="{BB962C8B-B14F-4D97-AF65-F5344CB8AC3E}">
        <p14:creationId xmlns:p14="http://schemas.microsoft.com/office/powerpoint/2010/main" val="123495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what kind of objects might have to lift on a yard</a:t>
            </a:r>
          </a:p>
          <a:p>
            <a:r>
              <a:rPr lang="en-GB" dirty="0"/>
              <a:t>Discuss why safe lifting is important</a:t>
            </a:r>
          </a:p>
          <a:p>
            <a:r>
              <a:rPr lang="en-GB" dirty="0"/>
              <a:t>Discuss</a:t>
            </a:r>
            <a:r>
              <a:rPr lang="en-GB" baseline="0" dirty="0"/>
              <a:t> methods of moving heavy/awkward objects – e.g. wheelbarrow</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9</a:t>
            </a:fld>
            <a:endParaRPr lang="en-GB"/>
          </a:p>
        </p:txBody>
      </p:sp>
    </p:spTree>
    <p:extLst>
      <p:ext uri="{BB962C8B-B14F-4D97-AF65-F5344CB8AC3E}">
        <p14:creationId xmlns:p14="http://schemas.microsoft.com/office/powerpoint/2010/main" val="25121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94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85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987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5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77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27/06/2025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7"/>
            <a:ext cx="9144000" cy="2121407"/>
          </a:xfrm>
          <a:prstGeom prst="rect">
            <a:avLst/>
          </a:prstGeom>
        </p:spPr>
      </p:pic>
    </p:spTree>
    <p:extLst>
      <p:ext uri="{BB962C8B-B14F-4D97-AF65-F5344CB8AC3E}">
        <p14:creationId xmlns:p14="http://schemas.microsoft.com/office/powerpoint/2010/main" val="221353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hse.gov.uk/risk/controlling-risks.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HS Challenge Awards Logo v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365104"/>
            <a:ext cx="4320480" cy="1440160"/>
          </a:xfrm>
          <a:prstGeom prst="rect">
            <a:avLst/>
          </a:prstGeom>
        </p:spPr>
      </p:pic>
      <p:sp>
        <p:nvSpPr>
          <p:cNvPr id="2" name="Rectangle 1">
            <a:extLst>
              <a:ext uri="{FF2B5EF4-FFF2-40B4-BE49-F238E27FC236}">
                <a16:creationId xmlns:a16="http://schemas.microsoft.com/office/drawing/2014/main" id="{CD561A35-BD3B-4502-A969-CFFD5C310533}"/>
              </a:ext>
            </a:extLst>
          </p:cNvPr>
          <p:cNvSpPr/>
          <p:nvPr/>
        </p:nvSpPr>
        <p:spPr>
          <a:xfrm>
            <a:off x="1664804" y="1196752"/>
            <a:ext cx="5814392" cy="1938992"/>
          </a:xfrm>
          <a:prstGeom prst="rect">
            <a:avLst/>
          </a:prstGeom>
        </p:spPr>
        <p:txBody>
          <a:bodyPr wrap="square">
            <a:spAutoFit/>
          </a:bodyPr>
          <a:lstStyle/>
          <a:p>
            <a:pPr algn="ctr"/>
            <a:r>
              <a:rPr lang="en-GB" sz="6000" b="1" dirty="0">
                <a:solidFill>
                  <a:schemeClr val="tx2"/>
                </a:solidFill>
              </a:rPr>
              <a:t>Horse Knowledge </a:t>
            </a:r>
            <a:br>
              <a:rPr lang="en-GB" sz="6000" b="1" dirty="0">
                <a:solidFill>
                  <a:schemeClr val="tx2"/>
                </a:solidFill>
              </a:rPr>
            </a:br>
            <a:r>
              <a:rPr lang="en-GB" sz="6000" b="1" dirty="0">
                <a:solidFill>
                  <a:schemeClr val="tx2"/>
                </a:solidFill>
              </a:rPr>
              <a:t>Part One</a:t>
            </a:r>
          </a:p>
        </p:txBody>
      </p:sp>
    </p:spTree>
    <p:extLst>
      <p:ext uri="{BB962C8B-B14F-4D97-AF65-F5344CB8AC3E}">
        <p14:creationId xmlns:p14="http://schemas.microsoft.com/office/powerpoint/2010/main" val="348031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to wear on the yard</a:t>
            </a:r>
          </a:p>
        </p:txBody>
      </p:sp>
      <p:sp>
        <p:nvSpPr>
          <p:cNvPr id="3" name="Content Placeholder 2"/>
          <p:cNvSpPr>
            <a:spLocks noGrp="1"/>
          </p:cNvSpPr>
          <p:nvPr>
            <p:ph idx="1"/>
          </p:nvPr>
        </p:nvSpPr>
        <p:spPr/>
        <p:txBody>
          <a:bodyPr/>
          <a:lstStyle/>
          <a:p>
            <a:pPr marL="0" indent="0">
              <a:buNone/>
            </a:pPr>
            <a:r>
              <a:rPr lang="en-GB" dirty="0"/>
              <a:t>Personal Protective Equipment (PPE)</a:t>
            </a:r>
          </a:p>
          <a:p>
            <a:pPr marL="0" indent="0">
              <a:buNone/>
            </a:pPr>
            <a:endParaRPr lang="en-GB" dirty="0"/>
          </a:p>
          <a:p>
            <a:pPr marL="0" indent="0">
              <a:buNone/>
            </a:pPr>
            <a:endParaRPr lang="en-GB"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175934"/>
            <a:ext cx="5555902" cy="370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55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ol\Groups$\Development Team\Recreational courses\BHS Challenge\Challenge Awards\EHKC Challenge Award\ENTRY LEVEL\Pictures for text\PP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95712" y="116632"/>
            <a:ext cx="4546861"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ol\Groups$\Development Team\Photos\MICHELE CARMAN\RIDING AND RS\inappropriatedressforyard-77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212976"/>
            <a:ext cx="4295712" cy="286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Hi-Viz</a:t>
            </a:r>
          </a:p>
        </p:txBody>
      </p:sp>
      <p:pic>
        <p:nvPicPr>
          <p:cNvPr id="5122" name="Picture 2" descr="\\sol\shared\Challenge Awards Charlotte Strange\Riding out safely BRONZE\Riding out safely BRONZE imgaes\ROSB-3 Hi-viz vs non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5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items of Personal Protective Equipment you would wear on the yard?</a:t>
            </a:r>
          </a:p>
          <a:p>
            <a:pPr marL="514350" indent="-514350">
              <a:buFont typeface="+mj-lt"/>
              <a:buAutoNum type="arabicPeriod"/>
            </a:pPr>
            <a:r>
              <a:rPr lang="en-GB" dirty="0"/>
              <a:t>Why shouldn’t you wear flappy clothing on the yard?</a:t>
            </a:r>
          </a:p>
          <a:p>
            <a:pPr marL="514350" indent="-514350">
              <a:buFont typeface="+mj-lt"/>
              <a:buAutoNum type="arabicPeriod"/>
            </a:pPr>
            <a:r>
              <a:rPr lang="en-GB" dirty="0"/>
              <a:t>List three hazards you might find on a yard</a:t>
            </a:r>
          </a:p>
          <a:p>
            <a:pPr marL="514350" indent="-514350">
              <a:buFont typeface="+mj-lt"/>
              <a:buAutoNum type="arabicPeriod"/>
            </a:pPr>
            <a:r>
              <a:rPr lang="en-GB" dirty="0"/>
              <a:t>List two rules you should follow on the yard</a:t>
            </a:r>
          </a:p>
          <a:p>
            <a:pPr marL="514350" indent="-514350">
              <a:buFont typeface="+mj-lt"/>
              <a:buAutoNum type="arabicPeriod"/>
            </a:pPr>
            <a:r>
              <a:rPr lang="en-GB" dirty="0"/>
              <a:t>Why should you wear </a:t>
            </a:r>
            <a:r>
              <a:rPr lang="en-GB" dirty="0" err="1"/>
              <a:t>hi-viz</a:t>
            </a:r>
            <a:r>
              <a:rPr lang="en-GB" dirty="0"/>
              <a:t> when riding on the road?</a:t>
            </a:r>
          </a:p>
        </p:txBody>
      </p:sp>
    </p:spTree>
    <p:extLst>
      <p:ext uri="{BB962C8B-B14F-4D97-AF65-F5344CB8AC3E}">
        <p14:creationId xmlns:p14="http://schemas.microsoft.com/office/powerpoint/2010/main" val="223135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Topic 2: Horse Behaviour</a:t>
            </a:r>
          </a:p>
        </p:txBody>
      </p:sp>
      <p:sp>
        <p:nvSpPr>
          <p:cNvPr id="3" name="Content Placeholder 2"/>
          <p:cNvSpPr>
            <a:spLocks noGrp="1"/>
          </p:cNvSpPr>
          <p:nvPr>
            <p:ph idx="1"/>
          </p:nvPr>
        </p:nvSpPr>
        <p:spPr/>
        <p:txBody>
          <a:bodyPr/>
          <a:lstStyle/>
          <a:p>
            <a:pPr>
              <a:buFont typeface="Arial" charset="0"/>
              <a:buChar char="•"/>
            </a:pPr>
            <a:r>
              <a:rPr lang="en-GB" dirty="0"/>
              <a:t>Think about how horses live in the wild live</a:t>
            </a:r>
          </a:p>
          <a:p>
            <a:pPr lvl="1">
              <a:buFont typeface="Arial" charset="0"/>
              <a:buChar char="•"/>
            </a:pPr>
            <a:r>
              <a:rPr lang="en-GB" dirty="0"/>
              <a:t>Natural instincts</a:t>
            </a:r>
          </a:p>
          <a:p>
            <a:pPr lvl="1">
              <a:buFont typeface="Arial" charset="0"/>
              <a:buChar char="•"/>
            </a:pPr>
            <a:r>
              <a:rPr lang="en-GB" dirty="0"/>
              <a:t>Protection</a:t>
            </a:r>
          </a:p>
          <a:p>
            <a:pPr lvl="1">
              <a:buFont typeface="Arial" charset="0"/>
              <a:buChar char="•"/>
            </a:pPr>
            <a:r>
              <a:rPr lang="en-GB" dirty="0"/>
              <a:t>Nourishment</a:t>
            </a:r>
          </a:p>
          <a:p>
            <a:pPr lvl="1">
              <a:buFont typeface="Arial" charset="0"/>
              <a:buChar char="•"/>
            </a:pPr>
            <a:r>
              <a:rPr lang="en-GB" dirty="0"/>
              <a:t>Activity</a:t>
            </a:r>
          </a:p>
          <a:p>
            <a:pPr marL="457200" lvl="1" indent="0">
              <a:buNone/>
            </a:pPr>
            <a:endParaRPr lang="en-GB" dirty="0"/>
          </a:p>
          <a:p>
            <a:pPr>
              <a:buFont typeface="Arial" charset="0"/>
              <a:buChar char="•"/>
            </a:pPr>
            <a:endParaRPr lang="en-GB" dirty="0"/>
          </a:p>
          <a:p>
            <a:pPr marL="0" indent="0">
              <a:buNone/>
            </a:pPr>
            <a:endParaRPr lang="en-GB" dirty="0"/>
          </a:p>
          <a:p>
            <a:pPr lvl="1">
              <a:buFont typeface="Arial" charset="0"/>
              <a:buChar char="•"/>
            </a:pPr>
            <a:endParaRPr lang="en-GB" dirty="0"/>
          </a:p>
        </p:txBody>
      </p:sp>
    </p:spTree>
    <p:extLst>
      <p:ext uri="{BB962C8B-B14F-4D97-AF65-F5344CB8AC3E}">
        <p14:creationId xmlns:p14="http://schemas.microsoft.com/office/powerpoint/2010/main" val="27939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Horse vision</a:t>
            </a:r>
          </a:p>
        </p:txBody>
      </p:sp>
      <p:pic>
        <p:nvPicPr>
          <p:cNvPr id="6" name="Picture 5" descr="A screenshot of a cell phone&#10;&#10;Description automatically generated">
            <a:extLst>
              <a:ext uri="{FF2B5EF4-FFF2-40B4-BE49-F238E27FC236}">
                <a16:creationId xmlns:a16="http://schemas.microsoft.com/office/drawing/2014/main" id="{422A89AB-9FF1-4056-BA50-31012BA11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1124744"/>
            <a:ext cx="4053157" cy="5733256"/>
          </a:xfrm>
          <a:prstGeom prst="rect">
            <a:avLst/>
          </a:prstGeom>
        </p:spPr>
      </p:pic>
    </p:spTree>
    <p:extLst>
      <p:ext uri="{BB962C8B-B14F-4D97-AF65-F5344CB8AC3E}">
        <p14:creationId xmlns:p14="http://schemas.microsoft.com/office/powerpoint/2010/main" val="79175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ormAutofit/>
          </a:bodyPr>
          <a:lstStyle/>
          <a:p>
            <a:r>
              <a:rPr lang="en-GB" dirty="0"/>
              <a:t>How to approach a horse safely</a:t>
            </a:r>
          </a:p>
        </p:txBody>
      </p:sp>
      <p:sp>
        <p:nvSpPr>
          <p:cNvPr id="3" name="Content Placeholder 2"/>
          <p:cNvSpPr>
            <a:spLocks noGrp="1"/>
          </p:cNvSpPr>
          <p:nvPr>
            <p:ph sz="half" idx="1"/>
          </p:nvPr>
        </p:nvSpPr>
        <p:spPr>
          <a:xfrm>
            <a:off x="457200" y="1600203"/>
            <a:ext cx="4038600" cy="4525963"/>
          </a:xfrm>
          <a:prstGeom prst="rect">
            <a:avLst/>
          </a:prstGeom>
        </p:spPr>
        <p:txBody>
          <a:bodyPr>
            <a:normAutofit/>
          </a:bodyPr>
          <a:lstStyle/>
          <a:p>
            <a:r>
              <a:rPr lang="en-GB" dirty="0"/>
              <a:t>What should you consider before approaching a horse?</a:t>
            </a:r>
          </a:p>
          <a:p>
            <a:endParaRPr lang="en-GB" dirty="0"/>
          </a:p>
          <a:p>
            <a:pPr marL="0" indent="0">
              <a:buNone/>
            </a:pPr>
            <a:endParaRPr lang="en-GB" dirty="0"/>
          </a:p>
        </p:txBody>
      </p:sp>
      <p:pic>
        <p:nvPicPr>
          <p:cNvPr id="5" name="Picture 4" descr="A person standing in front of a brick building&#10;&#10;Description automatically generated">
            <a:extLst>
              <a:ext uri="{FF2B5EF4-FFF2-40B4-BE49-F238E27FC236}">
                <a16:creationId xmlns:a16="http://schemas.microsoft.com/office/drawing/2014/main" id="{5E3F980A-31EB-4890-91ED-D0459C38D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29" r="9333" b="1"/>
          <a:stretch/>
        </p:blipFill>
        <p:spPr>
          <a:xfrm>
            <a:off x="4648200" y="1600203"/>
            <a:ext cx="4038600" cy="4525963"/>
          </a:xfrm>
          <a:prstGeom prst="rect">
            <a:avLst/>
          </a:prstGeom>
          <a:noFill/>
        </p:spPr>
      </p:pic>
    </p:spTree>
    <p:extLst>
      <p:ext uri="{BB962C8B-B14F-4D97-AF65-F5344CB8AC3E}">
        <p14:creationId xmlns:p14="http://schemas.microsoft.com/office/powerpoint/2010/main" val="211862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4"/>
            <a:ext cx="8229600" cy="853856"/>
          </a:xfrm>
        </p:spPr>
        <p:txBody>
          <a:bodyPr/>
          <a:lstStyle/>
          <a:p>
            <a:r>
              <a:rPr lang="en-GB" dirty="0"/>
              <a:t>Quick release knot</a:t>
            </a:r>
          </a:p>
        </p:txBody>
      </p:sp>
      <p:pic>
        <p:nvPicPr>
          <p:cNvPr id="5126" name="Picture 6" descr="\\sol\Groups$\Development Team\Recreational courses\BHS Challenge\Challenge Awards\EHKC Challenge Award\ENTRY LEVEL\Pictures for text\tieingleadropesequence-3200-100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039"/>
          <a:stretch/>
        </p:blipFill>
        <p:spPr bwMode="auto">
          <a:xfrm>
            <a:off x="323527" y="1240160"/>
            <a:ext cx="2338649" cy="2260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l\Groups$\Development Team\Recreational courses\BHS Challenge\Challenge Awards\EHKC Challenge Award\ENTRY LEVEL\Pictures for text\tieingleadropesequence-3201-1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469" r="9889"/>
          <a:stretch/>
        </p:blipFill>
        <p:spPr bwMode="auto">
          <a:xfrm>
            <a:off x="2987824" y="1268760"/>
            <a:ext cx="216446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l\Groups$\Development Team\Recreational courses\BHS Challenge\Challenge Awards\EHKC Challenge Award\ENTRY LEVEL\Pictures for text\tieingleadropesequence-3204-10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00" r="20448"/>
          <a:stretch/>
        </p:blipFill>
        <p:spPr bwMode="auto">
          <a:xfrm>
            <a:off x="323528" y="3815471"/>
            <a:ext cx="1898811" cy="2258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l\Groups$\Development Team\Recreational courses\BHS Challenge\Challenge Awards\EHKC Challenge Award\ENTRY LEVEL\Pictures for text\tieingleadropesequence-3206-10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7" r="24416" b="13720"/>
          <a:stretch/>
        </p:blipFill>
        <p:spPr bwMode="auto">
          <a:xfrm>
            <a:off x="2584901" y="3874262"/>
            <a:ext cx="2537784" cy="2140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l\Groups$\Development Team\Recreational courses\BHS Challenge\Challenge Awards\EHKC Challenge Award\ENTRY LEVEL\Pictures for text\Close up[ of quick release knot 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837" t="4386" b="2525"/>
          <a:stretch/>
        </p:blipFill>
        <p:spPr bwMode="auto">
          <a:xfrm>
            <a:off x="5796136" y="1484784"/>
            <a:ext cx="2660159" cy="4213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2929200"/>
            <a:ext cx="2261373" cy="646331"/>
          </a:xfrm>
          <a:prstGeom prst="rect">
            <a:avLst/>
          </a:prstGeom>
          <a:noFill/>
        </p:spPr>
        <p:txBody>
          <a:bodyPr wrap="square" rtlCol="0">
            <a:spAutoFit/>
          </a:bodyPr>
          <a:lstStyle/>
          <a:p>
            <a:r>
              <a:rPr lang="en-GB" dirty="0">
                <a:solidFill>
                  <a:srgbClr val="00B050"/>
                </a:solidFill>
              </a:rPr>
              <a:t>1. Place the rope through the string</a:t>
            </a:r>
          </a:p>
        </p:txBody>
      </p:sp>
      <p:sp>
        <p:nvSpPr>
          <p:cNvPr id="9" name="TextBox 8"/>
          <p:cNvSpPr txBox="1"/>
          <p:nvPr/>
        </p:nvSpPr>
        <p:spPr>
          <a:xfrm>
            <a:off x="3131840" y="2832333"/>
            <a:ext cx="1800200" cy="646331"/>
          </a:xfrm>
          <a:prstGeom prst="rect">
            <a:avLst/>
          </a:prstGeom>
          <a:noFill/>
        </p:spPr>
        <p:txBody>
          <a:bodyPr wrap="square" rtlCol="0">
            <a:spAutoFit/>
          </a:bodyPr>
          <a:lstStyle/>
          <a:p>
            <a:r>
              <a:rPr lang="en-GB" dirty="0">
                <a:solidFill>
                  <a:srgbClr val="00B050"/>
                </a:solidFill>
              </a:rPr>
              <a:t>2. Cross the tail of the rope over</a:t>
            </a:r>
          </a:p>
        </p:txBody>
      </p:sp>
      <p:sp>
        <p:nvSpPr>
          <p:cNvPr id="10" name="TextBox 9"/>
          <p:cNvSpPr txBox="1"/>
          <p:nvPr/>
        </p:nvSpPr>
        <p:spPr>
          <a:xfrm>
            <a:off x="313728" y="5150542"/>
            <a:ext cx="2160242" cy="923330"/>
          </a:xfrm>
          <a:prstGeom prst="rect">
            <a:avLst/>
          </a:prstGeom>
          <a:noFill/>
        </p:spPr>
        <p:txBody>
          <a:bodyPr wrap="square" rtlCol="0">
            <a:spAutoFit/>
          </a:bodyPr>
          <a:lstStyle/>
          <a:p>
            <a:r>
              <a:rPr lang="en-GB" dirty="0">
                <a:solidFill>
                  <a:srgbClr val="00B050"/>
                </a:solidFill>
              </a:rPr>
              <a:t>3. Make a loop with the tail end and thread it through</a:t>
            </a:r>
          </a:p>
        </p:txBody>
      </p:sp>
      <p:sp>
        <p:nvSpPr>
          <p:cNvPr id="11" name="TextBox 10"/>
          <p:cNvSpPr txBox="1"/>
          <p:nvPr/>
        </p:nvSpPr>
        <p:spPr>
          <a:xfrm>
            <a:off x="2843808" y="5648659"/>
            <a:ext cx="2308481" cy="369332"/>
          </a:xfrm>
          <a:prstGeom prst="rect">
            <a:avLst/>
          </a:prstGeom>
          <a:noFill/>
        </p:spPr>
        <p:txBody>
          <a:bodyPr wrap="square" rtlCol="0">
            <a:spAutoFit/>
          </a:bodyPr>
          <a:lstStyle/>
          <a:p>
            <a:r>
              <a:rPr lang="en-GB" dirty="0">
                <a:solidFill>
                  <a:srgbClr val="00B050"/>
                </a:solidFill>
              </a:rPr>
              <a:t>4. Pull the loop tight</a:t>
            </a:r>
          </a:p>
        </p:txBody>
      </p:sp>
      <p:sp>
        <p:nvSpPr>
          <p:cNvPr id="12" name="TextBox 11"/>
          <p:cNvSpPr txBox="1"/>
          <p:nvPr/>
        </p:nvSpPr>
        <p:spPr>
          <a:xfrm>
            <a:off x="7160151" y="1484784"/>
            <a:ext cx="1296144" cy="1477328"/>
          </a:xfrm>
          <a:prstGeom prst="rect">
            <a:avLst/>
          </a:prstGeom>
          <a:noFill/>
        </p:spPr>
        <p:txBody>
          <a:bodyPr wrap="square" rtlCol="0">
            <a:spAutoFit/>
          </a:bodyPr>
          <a:lstStyle/>
          <a:p>
            <a:r>
              <a:rPr lang="en-GB" dirty="0">
                <a:solidFill>
                  <a:srgbClr val="00B050"/>
                </a:solidFill>
              </a:rPr>
              <a:t>5. Thread the end of the rope through the loop</a:t>
            </a:r>
          </a:p>
        </p:txBody>
      </p:sp>
    </p:spTree>
    <p:extLst>
      <p:ext uri="{BB962C8B-B14F-4D97-AF65-F5344CB8AC3E}">
        <p14:creationId xmlns:p14="http://schemas.microsoft.com/office/powerpoint/2010/main" val="252514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l\Groups$\Development Team\Recreational courses\BHS Challenge\Challenge Awards\EHKC Challenge Award\Level 1\Pictures for text\10. routine check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5" t="13619" r="14810"/>
          <a:stretch/>
        </p:blipFill>
        <p:spPr bwMode="auto">
          <a:xfrm>
            <a:off x="1197980" y="548680"/>
            <a:ext cx="6655444" cy="525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0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Leading</a:t>
            </a:r>
          </a:p>
        </p:txBody>
      </p:sp>
      <p:pic>
        <p:nvPicPr>
          <p:cNvPr id="10242" name="Picture 2" descr="\\sol\Groups$\Development Team\Recreational courses\BHS Challenge\Challenge Awards\EHKC Challenge Award\ENTRY LEVEL\Pictures for text\leading ho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4039344" cy="269289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sol\Groups$\Development Team\Recreational courses\BHS Challenge\Challenge Awards\EHKC Challenge Award\ENTRY LEVEL\Pictures for text\leadinghorseinhand-50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100" y="1268760"/>
            <a:ext cx="410445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l\Groups$\Development Team\Recreational courses\BHS Challenge\Challenge Awards\EHKC Challenge Award\ENTRY LEVEL\Pictures for text\DSC_18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36"/>
          <a:stretch/>
        </p:blipFill>
        <p:spPr bwMode="auto">
          <a:xfrm>
            <a:off x="2668044" y="4045429"/>
            <a:ext cx="3314500" cy="281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1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Welcome</a:t>
            </a:r>
          </a:p>
          <a:p>
            <a:r>
              <a:rPr lang="en-GB" dirty="0"/>
              <a:t>Housekeeping</a:t>
            </a:r>
          </a:p>
          <a:p>
            <a:r>
              <a:rPr lang="en-GB" dirty="0"/>
              <a:t>Structure of course</a:t>
            </a:r>
          </a:p>
          <a:p>
            <a:pPr marL="0" indent="0">
              <a:buNone/>
            </a:pPr>
            <a:endParaRPr lang="en-GB" dirty="0"/>
          </a:p>
        </p:txBody>
      </p:sp>
      <p:pic>
        <p:nvPicPr>
          <p:cNvPr id="3074" name="Picture 2" descr="\\sol\Groups$\Development Team\Recreational courses\BHS Challenge\Challenge Awards\EHKC Challenge Award\Spare pictures\Chestnut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3" r="14051"/>
          <a:stretch/>
        </p:blipFill>
        <p:spPr bwMode="auto">
          <a:xfrm>
            <a:off x="4932040" y="1268760"/>
            <a:ext cx="3735952" cy="49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5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 </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GB" dirty="0"/>
              <a:t>What are the horses natural instincts?</a:t>
            </a:r>
          </a:p>
          <a:p>
            <a:pPr marL="514350" indent="-514350">
              <a:buFont typeface="+mj-lt"/>
              <a:buAutoNum type="arabicPeriod"/>
            </a:pPr>
            <a:r>
              <a:rPr lang="en-GB" dirty="0"/>
              <a:t>How does the horse vision differ from ours?</a:t>
            </a:r>
          </a:p>
          <a:p>
            <a:pPr marL="514350" indent="-514350">
              <a:buFont typeface="+mj-lt"/>
              <a:buAutoNum type="arabicPeriod"/>
            </a:pPr>
            <a:r>
              <a:rPr lang="en-GB" dirty="0"/>
              <a:t>Why should you approach a horse from the side?</a:t>
            </a:r>
          </a:p>
          <a:p>
            <a:pPr marL="514350" indent="-514350">
              <a:buFont typeface="+mj-lt"/>
              <a:buAutoNum type="arabicPeriod"/>
            </a:pPr>
            <a:r>
              <a:rPr lang="en-GB" dirty="0"/>
              <a:t>What type of knot is used to tie a horse up? </a:t>
            </a:r>
          </a:p>
          <a:p>
            <a:pPr marL="514350" indent="-514350">
              <a:buFont typeface="+mj-lt"/>
              <a:buAutoNum type="arabicPeriod"/>
            </a:pPr>
            <a:r>
              <a:rPr lang="en-GB" dirty="0"/>
              <a:t>Why is this knot used?</a:t>
            </a:r>
          </a:p>
          <a:p>
            <a:pPr marL="514350" indent="-514350">
              <a:buFont typeface="+mj-lt"/>
              <a:buAutoNum type="arabicPeriod"/>
            </a:pPr>
            <a:r>
              <a:rPr lang="en-GB" dirty="0"/>
              <a:t>Why should you tie the lead rope to a piece of string?</a:t>
            </a:r>
          </a:p>
          <a:p>
            <a:pPr marL="514350" indent="-514350">
              <a:buFont typeface="+mj-lt"/>
              <a:buAutoNum type="arabicPeriod"/>
            </a:pPr>
            <a:r>
              <a:rPr lang="en-GB" dirty="0"/>
              <a:t>Where should you position yourself when leading a horse?</a:t>
            </a:r>
          </a:p>
          <a:p>
            <a:pPr marL="514350" indent="-514350">
              <a:buFont typeface="+mj-lt"/>
              <a:buAutoNum type="arabicPeriod"/>
            </a:pPr>
            <a:r>
              <a:rPr lang="en-GB" dirty="0"/>
              <a:t>Why should you turn the horse away from you?</a:t>
            </a:r>
          </a:p>
          <a:p>
            <a:pPr marL="0" indent="0">
              <a:buNone/>
            </a:pPr>
            <a:endParaRPr lang="en-GB" dirty="0"/>
          </a:p>
        </p:txBody>
      </p:sp>
    </p:spTree>
    <p:extLst>
      <p:ext uri="{BB962C8B-B14F-4D97-AF65-F5344CB8AC3E}">
        <p14:creationId xmlns:p14="http://schemas.microsoft.com/office/powerpoint/2010/main" val="1834704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a:t>3: Horse Welfare</a:t>
            </a:r>
          </a:p>
        </p:txBody>
      </p:sp>
      <p:pic>
        <p:nvPicPr>
          <p:cNvPr id="20482" name="Picture 2" descr="\\sol\Groups$\Development Team\Recreational courses\BHS Challenge\Challenge Awards\EHKC Challenge Award\Basic horse knowledge part one\BHS_EDUC_PATHWAY_MILLFIELD-0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844824"/>
            <a:ext cx="6156176" cy="40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08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are the basic needs of any animal?</a:t>
            </a:r>
          </a:p>
        </p:txBody>
      </p:sp>
      <p:sp>
        <p:nvSpPr>
          <p:cNvPr id="3" name="Content Placeholder 2"/>
          <p:cNvSpPr>
            <a:spLocks noGrp="1"/>
          </p:cNvSpPr>
          <p:nvPr>
            <p:ph idx="1"/>
          </p:nvPr>
        </p:nvSpPr>
        <p:spPr/>
        <p:txBody>
          <a:bodyPr/>
          <a:lstStyle/>
          <a:p>
            <a:pPr marL="0" indent="0">
              <a:buNone/>
            </a:pPr>
            <a:r>
              <a:rPr lang="en-GB" dirty="0"/>
              <a:t>1. Shelter</a:t>
            </a:r>
          </a:p>
          <a:p>
            <a:pPr marL="0" indent="0">
              <a:buNone/>
            </a:pPr>
            <a:r>
              <a:rPr lang="en-GB" dirty="0"/>
              <a:t>2. Company</a:t>
            </a:r>
          </a:p>
          <a:p>
            <a:pPr marL="0" indent="0">
              <a:buNone/>
            </a:pPr>
            <a:r>
              <a:rPr lang="en-GB" dirty="0"/>
              <a:t>3. Freedom to exhibit normal behaviour</a:t>
            </a:r>
          </a:p>
          <a:p>
            <a:pPr marL="0" indent="0">
              <a:buNone/>
            </a:pPr>
            <a:r>
              <a:rPr lang="en-GB" dirty="0"/>
              <a:t>4. Food and Water</a:t>
            </a:r>
          </a:p>
          <a:p>
            <a:pPr marL="0" indent="0">
              <a:buNone/>
            </a:pPr>
            <a:r>
              <a:rPr lang="en-GB" dirty="0"/>
              <a:t>5. Be free from pain, suffering, injury and disease</a:t>
            </a:r>
          </a:p>
          <a:p>
            <a:endParaRPr lang="en-GB" dirty="0"/>
          </a:p>
        </p:txBody>
      </p:sp>
    </p:spTree>
    <p:extLst>
      <p:ext uri="{BB962C8B-B14F-4D97-AF65-F5344CB8AC3E}">
        <p14:creationId xmlns:p14="http://schemas.microsoft.com/office/powerpoint/2010/main" val="18369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Shelter</a:t>
            </a:r>
          </a:p>
        </p:txBody>
      </p:sp>
      <p:sp>
        <p:nvSpPr>
          <p:cNvPr id="3" name="Content Placeholder 2"/>
          <p:cNvSpPr>
            <a:spLocks noGrp="1"/>
          </p:cNvSpPr>
          <p:nvPr>
            <p:ph idx="1"/>
          </p:nvPr>
        </p:nvSpPr>
        <p:spPr/>
        <p:txBody>
          <a:bodyPr/>
          <a:lstStyle/>
          <a:p>
            <a:pPr marL="0" indent="0">
              <a:buNone/>
            </a:pPr>
            <a:r>
              <a:rPr lang="en-GB" dirty="0"/>
              <a:t>From the elements</a:t>
            </a:r>
          </a:p>
          <a:p>
            <a:r>
              <a:rPr lang="en-GB" dirty="0"/>
              <a:t> 	trees</a:t>
            </a:r>
          </a:p>
          <a:p>
            <a:r>
              <a:rPr lang="en-GB" dirty="0"/>
              <a:t>	bushes</a:t>
            </a:r>
          </a:p>
          <a:p>
            <a:r>
              <a:rPr lang="en-GB" dirty="0"/>
              <a:t>	purpose built shelter</a:t>
            </a:r>
          </a:p>
          <a:p>
            <a:r>
              <a:rPr lang="en-GB" dirty="0"/>
              <a:t>	stable</a:t>
            </a:r>
          </a:p>
          <a:p>
            <a:r>
              <a:rPr lang="en-GB" dirty="0"/>
              <a:t>	rug</a:t>
            </a:r>
          </a:p>
          <a:p>
            <a:r>
              <a:rPr lang="en-GB" dirty="0"/>
              <a:t>	high wall/side building</a:t>
            </a:r>
          </a:p>
          <a:p>
            <a:pPr marL="0" indent="0">
              <a:buNone/>
            </a:pPr>
            <a:endParaRPr lang="en-GB" dirty="0"/>
          </a:p>
          <a:p>
            <a:pPr marL="0" indent="0">
              <a:buNone/>
            </a:pPr>
            <a:endParaRPr lang="en-GB" dirty="0"/>
          </a:p>
          <a:p>
            <a:pPr marL="0" indent="0">
              <a:buNone/>
            </a:pPr>
            <a:endParaRPr lang="en-GB" dirty="0"/>
          </a:p>
        </p:txBody>
      </p:sp>
      <p:pic>
        <p:nvPicPr>
          <p:cNvPr id="5122" name="Picture 2" descr="\\sol\Groups$\Development Team\Recreational courses\BHS Challenge\Challenge Awards\EHKC Challenge Award\Basic horse knowledge part one\BHS_EDUC_PATHWAY_MILLFIELD-07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11" b="34113"/>
          <a:stretch/>
        </p:blipFill>
        <p:spPr bwMode="auto">
          <a:xfrm>
            <a:off x="6084168" y="404664"/>
            <a:ext cx="2280863" cy="309784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anice.wyatt\Downloads\BHS_EDUC_PATHWAY_HOME_FARM-0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34" t="35909"/>
          <a:stretch/>
        </p:blipFill>
        <p:spPr bwMode="auto">
          <a:xfrm>
            <a:off x="5900688" y="3645024"/>
            <a:ext cx="2647821" cy="148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l\Groups$\Development Team\Recreational courses\BHS Challenge\Challenge Awards\EHKC Challenge Award\Basic horse knowledge part one\15. behaviou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196752"/>
            <a:ext cx="3816424" cy="25442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Company</a:t>
            </a:r>
          </a:p>
        </p:txBody>
      </p:sp>
      <p:sp>
        <p:nvSpPr>
          <p:cNvPr id="3" name="Content Placeholder 2"/>
          <p:cNvSpPr>
            <a:spLocks noGrp="1"/>
          </p:cNvSpPr>
          <p:nvPr>
            <p:ph idx="1"/>
          </p:nvPr>
        </p:nvSpPr>
        <p:spPr/>
        <p:txBody>
          <a:bodyPr/>
          <a:lstStyle/>
          <a:p>
            <a:r>
              <a:rPr lang="en-GB" dirty="0"/>
              <a:t>Evolved to live in herds </a:t>
            </a:r>
          </a:p>
          <a:p>
            <a:pPr marL="0" indent="0">
              <a:buNone/>
            </a:pPr>
            <a:r>
              <a:rPr lang="en-GB" dirty="0"/>
              <a:t>with other horses or ponies</a:t>
            </a:r>
          </a:p>
          <a:p>
            <a:pPr>
              <a:buFont typeface="Courier New" panose="02070309020205020404" pitchFamily="49" charset="0"/>
              <a:buChar char="o"/>
            </a:pPr>
            <a:endParaRPr lang="en-GB" dirty="0"/>
          </a:p>
        </p:txBody>
      </p:sp>
      <p:pic>
        <p:nvPicPr>
          <p:cNvPr id="6147" name="Picture 3" descr="\\sol\Groups$\Development Team\Recreational courses\BHS Challenge\Challenge Awards\EHKC Challenge Award\Spare pictures\BHS_SHETLAND-76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071"/>
          <a:stretch/>
        </p:blipFill>
        <p:spPr bwMode="auto">
          <a:xfrm>
            <a:off x="323528" y="3861048"/>
            <a:ext cx="6197729" cy="231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Freedom to exhibit normal behaviour</a:t>
            </a:r>
          </a:p>
        </p:txBody>
      </p:sp>
      <p:sp>
        <p:nvSpPr>
          <p:cNvPr id="3" name="Content Placeholder 2"/>
          <p:cNvSpPr>
            <a:spLocks noGrp="1"/>
          </p:cNvSpPr>
          <p:nvPr>
            <p:ph idx="1"/>
          </p:nvPr>
        </p:nvSpPr>
        <p:spPr/>
        <p:txBody>
          <a:bodyPr/>
          <a:lstStyle/>
          <a:p>
            <a:r>
              <a:rPr lang="en-GB" dirty="0"/>
              <a:t>What does this mean?</a:t>
            </a:r>
          </a:p>
          <a:p>
            <a:r>
              <a:rPr lang="en-GB" dirty="0"/>
              <a:t>Let the horse be a horse!</a:t>
            </a:r>
          </a:p>
          <a:p>
            <a:r>
              <a:rPr lang="en-GB" dirty="0"/>
              <a:t>Turnout allows them to choose what they do and when they do it</a:t>
            </a:r>
          </a:p>
        </p:txBody>
      </p:sp>
      <p:pic>
        <p:nvPicPr>
          <p:cNvPr id="21506" name="Picture 2" descr="\\sol\Groups$\Development Team\Recreational courses\BHS Challenge\Challenge Awards\EHKC Challenge Award\Basic horse knowledge part one\BHS_STOCK_NOV2016-09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846454"/>
            <a:ext cx="2968460" cy="197544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sol\Groups$\Development Team\Recreational courses\BHS Challenge\Challenge Awards\EHKC Challenge Award\Spare pictures\1281A-WELLINGTON_HIGH_RES-6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846454"/>
            <a:ext cx="3096344" cy="206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and Water</a:t>
            </a:r>
          </a:p>
        </p:txBody>
      </p:sp>
      <p:sp>
        <p:nvSpPr>
          <p:cNvPr id="3" name="Content Placeholder 2"/>
          <p:cNvSpPr>
            <a:spLocks noGrp="1"/>
          </p:cNvSpPr>
          <p:nvPr>
            <p:ph idx="1"/>
          </p:nvPr>
        </p:nvSpPr>
        <p:spPr/>
        <p:txBody>
          <a:bodyPr/>
          <a:lstStyle/>
          <a:p>
            <a:r>
              <a:rPr lang="en-GB" dirty="0"/>
              <a:t>Horse is a herbivore</a:t>
            </a:r>
          </a:p>
          <a:p>
            <a:r>
              <a:rPr lang="en-GB" dirty="0"/>
              <a:t>Digestive system evolved for a high fibre diet</a:t>
            </a:r>
          </a:p>
          <a:p>
            <a:r>
              <a:rPr lang="en-GB" dirty="0"/>
              <a:t>Feeding wrong type of feed cause digestive upset</a:t>
            </a:r>
          </a:p>
          <a:p>
            <a:r>
              <a:rPr lang="en-GB" dirty="0"/>
              <a:t>Water is required for all bodily functions and processes</a:t>
            </a:r>
          </a:p>
          <a:p>
            <a:r>
              <a:rPr lang="en-GB" dirty="0"/>
              <a:t>Horses can be fussy drinkers</a:t>
            </a:r>
          </a:p>
        </p:txBody>
      </p:sp>
    </p:spTree>
    <p:extLst>
      <p:ext uri="{BB962C8B-B14F-4D97-AF65-F5344CB8AC3E}">
        <p14:creationId xmlns:p14="http://schemas.microsoft.com/office/powerpoint/2010/main" val="334318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Free from pain, suffering, injury and disease</a:t>
            </a:r>
          </a:p>
        </p:txBody>
      </p:sp>
      <p:sp>
        <p:nvSpPr>
          <p:cNvPr id="3" name="Content Placeholder 2"/>
          <p:cNvSpPr>
            <a:spLocks noGrp="1"/>
          </p:cNvSpPr>
          <p:nvPr>
            <p:ph idx="1"/>
          </p:nvPr>
        </p:nvSpPr>
        <p:spPr/>
        <p:txBody>
          <a:bodyPr/>
          <a:lstStyle/>
          <a:p>
            <a:r>
              <a:rPr lang="en-GB" dirty="0"/>
              <a:t>Recognising normal behaviour</a:t>
            </a:r>
          </a:p>
          <a:p>
            <a:r>
              <a:rPr lang="en-GB" dirty="0"/>
              <a:t>Recognising behaviour changes</a:t>
            </a:r>
          </a:p>
          <a:p>
            <a:r>
              <a:rPr lang="en-GB" dirty="0"/>
              <a:t>Routine health care (preventative procedures)</a:t>
            </a:r>
          </a:p>
          <a:p>
            <a:r>
              <a:rPr lang="en-GB" dirty="0"/>
              <a:t>Industry professionals who can help e.g.</a:t>
            </a:r>
          </a:p>
          <a:p>
            <a:pPr lvl="2"/>
            <a:r>
              <a:rPr lang="en-GB" dirty="0"/>
              <a:t>Vet</a:t>
            </a:r>
          </a:p>
          <a:p>
            <a:pPr lvl="2"/>
            <a:r>
              <a:rPr lang="en-GB" dirty="0"/>
              <a:t>APC</a:t>
            </a:r>
          </a:p>
          <a:p>
            <a:pPr lvl="2"/>
            <a:r>
              <a:rPr lang="en-GB" dirty="0"/>
              <a:t>BHS Welfare advisor</a:t>
            </a:r>
          </a:p>
          <a:p>
            <a:pPr lvl="2"/>
            <a:endParaRPr lang="en-GB" dirty="0"/>
          </a:p>
          <a:p>
            <a:endParaRPr lang="en-GB" dirty="0"/>
          </a:p>
        </p:txBody>
      </p:sp>
    </p:spTree>
    <p:extLst>
      <p:ext uri="{BB962C8B-B14F-4D97-AF65-F5344CB8AC3E}">
        <p14:creationId xmlns:p14="http://schemas.microsoft.com/office/powerpoint/2010/main" val="42239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List the 5 welfare needs of the horse</a:t>
            </a:r>
          </a:p>
          <a:p>
            <a:pPr marL="514350" indent="-514350">
              <a:buFont typeface="+mj-lt"/>
              <a:buAutoNum type="arabicPeriod"/>
            </a:pPr>
            <a:r>
              <a:rPr lang="en-GB" dirty="0"/>
              <a:t>Give a reason why you need to meet these needs</a:t>
            </a:r>
          </a:p>
          <a:p>
            <a:pPr marL="514350" indent="-514350">
              <a:buFont typeface="+mj-lt"/>
              <a:buAutoNum type="arabicPeriod"/>
            </a:pPr>
            <a:r>
              <a:rPr lang="en-GB" dirty="0"/>
              <a:t>List a way you can ensure you meet each one of these needs</a:t>
            </a:r>
          </a:p>
        </p:txBody>
      </p:sp>
    </p:spTree>
    <p:extLst>
      <p:ext uri="{BB962C8B-B14F-4D97-AF65-F5344CB8AC3E}">
        <p14:creationId xmlns:p14="http://schemas.microsoft.com/office/powerpoint/2010/main" val="3260020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Feeding</a:t>
            </a:r>
          </a:p>
        </p:txBody>
      </p:sp>
      <p:pic>
        <p:nvPicPr>
          <p:cNvPr id="1026" name="Picture 2" descr="\\sol\Groups$\Development Team\Recreational courses\BHS Challenge\Challenge Awards\EHKC Challenge Award\Basic horse knowledge part one\BHS_STOCK_NOV2016-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268760"/>
            <a:ext cx="6840760" cy="455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Horse Knowledge Part One</a:t>
            </a:r>
          </a:p>
        </p:txBody>
      </p:sp>
      <p:sp>
        <p:nvSpPr>
          <p:cNvPr id="3" name="Content Placeholder 2"/>
          <p:cNvSpPr>
            <a:spLocks noGrp="1"/>
          </p:cNvSpPr>
          <p:nvPr>
            <p:ph idx="1"/>
          </p:nvPr>
        </p:nvSpPr>
        <p:spPr/>
        <p:txBody>
          <a:bodyPr>
            <a:normAutofit/>
          </a:bodyPr>
          <a:lstStyle/>
          <a:p>
            <a:r>
              <a:rPr lang="en-GB" dirty="0"/>
              <a:t>Safety on the yard</a:t>
            </a:r>
          </a:p>
          <a:p>
            <a:r>
              <a:rPr lang="en-GB" dirty="0"/>
              <a:t>Horse behaviour</a:t>
            </a:r>
          </a:p>
          <a:p>
            <a:r>
              <a:rPr lang="en-GB" dirty="0"/>
              <a:t>Horse welfare</a:t>
            </a:r>
          </a:p>
          <a:p>
            <a:r>
              <a:rPr lang="en-GB" dirty="0"/>
              <a:t>Feeding</a:t>
            </a:r>
          </a:p>
          <a:p>
            <a:r>
              <a:rPr lang="en-GB" dirty="0"/>
              <a:t>Stable care</a:t>
            </a:r>
          </a:p>
          <a:p>
            <a:r>
              <a:rPr lang="en-GB" dirty="0"/>
              <a:t>Grooming</a:t>
            </a:r>
          </a:p>
          <a:p>
            <a:r>
              <a:rPr lang="en-GB"/>
              <a:t>Identification</a:t>
            </a:r>
            <a:endParaRPr lang="en-GB" dirty="0"/>
          </a:p>
        </p:txBody>
      </p:sp>
    </p:spTree>
    <p:extLst>
      <p:ext uri="{BB962C8B-B14F-4D97-AF65-F5344CB8AC3E}">
        <p14:creationId xmlns:p14="http://schemas.microsoft.com/office/powerpoint/2010/main" val="510166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Hay</a:t>
            </a:r>
          </a:p>
        </p:txBody>
      </p:sp>
      <p:pic>
        <p:nvPicPr>
          <p:cNvPr id="4" name="Picture 3" descr="A picture containing building, sitting, concrete, cement&#10;&#10;Description automatically generated">
            <a:extLst>
              <a:ext uri="{FF2B5EF4-FFF2-40B4-BE49-F238E27FC236}">
                <a16:creationId xmlns:a16="http://schemas.microsoft.com/office/drawing/2014/main" id="{F512CF99-E510-4243-9095-816C88798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1" t="31800" r="12988"/>
          <a:stretch/>
        </p:blipFill>
        <p:spPr>
          <a:xfrm>
            <a:off x="1727684" y="1675073"/>
            <a:ext cx="5688632" cy="3507854"/>
          </a:xfrm>
          <a:prstGeom prst="rect">
            <a:avLst/>
          </a:prstGeom>
        </p:spPr>
      </p:pic>
    </p:spTree>
    <p:extLst>
      <p:ext uri="{BB962C8B-B14F-4D97-AF65-F5344CB8AC3E}">
        <p14:creationId xmlns:p14="http://schemas.microsoft.com/office/powerpoint/2010/main" val="178891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Haylage</a:t>
            </a:r>
          </a:p>
        </p:txBody>
      </p:sp>
      <p:pic>
        <p:nvPicPr>
          <p:cNvPr id="3075" name="Picture 3" descr="\\sol\Groups$\Development Team\Recreational courses\BHS Challenge\Challenge Awards\EHKC Challenge Award\Basic horse knowledge part one\17 haylage wrapped and unwra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556792"/>
            <a:ext cx="6515604" cy="433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14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nice.wyatt\Downloads\BHS_STOCK_NOV2016-1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196752"/>
            <a:ext cx="7452320" cy="4959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592" y="3284984"/>
            <a:ext cx="1800200" cy="584775"/>
          </a:xfrm>
          <a:prstGeom prst="rect">
            <a:avLst/>
          </a:prstGeom>
          <a:noFill/>
        </p:spPr>
        <p:txBody>
          <a:bodyPr wrap="square" rtlCol="0">
            <a:spAutoFit/>
          </a:bodyPr>
          <a:lstStyle/>
          <a:p>
            <a:r>
              <a:rPr lang="en-GB" sz="3200" dirty="0"/>
              <a:t>HAY</a:t>
            </a:r>
          </a:p>
        </p:txBody>
      </p:sp>
      <p:sp>
        <p:nvSpPr>
          <p:cNvPr id="4" name="TextBox 3"/>
          <p:cNvSpPr txBox="1"/>
          <p:nvPr/>
        </p:nvSpPr>
        <p:spPr>
          <a:xfrm>
            <a:off x="6372200" y="3356992"/>
            <a:ext cx="1728192" cy="584775"/>
          </a:xfrm>
          <a:prstGeom prst="rect">
            <a:avLst/>
          </a:prstGeom>
          <a:noFill/>
        </p:spPr>
        <p:txBody>
          <a:bodyPr wrap="square" rtlCol="0">
            <a:spAutoFit/>
          </a:bodyPr>
          <a:lstStyle/>
          <a:p>
            <a:r>
              <a:rPr lang="en-GB" sz="3200" dirty="0"/>
              <a:t>HAYLAGE</a:t>
            </a:r>
          </a:p>
        </p:txBody>
      </p:sp>
    </p:spTree>
    <p:extLst>
      <p:ext uri="{BB962C8B-B14F-4D97-AF65-F5344CB8AC3E}">
        <p14:creationId xmlns:p14="http://schemas.microsoft.com/office/powerpoint/2010/main" val="36883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What has the horse evolved to eat?</a:t>
            </a:r>
          </a:p>
          <a:p>
            <a:pPr marL="514350" indent="-514350">
              <a:buFont typeface="+mj-lt"/>
              <a:buAutoNum type="arabicPeriod"/>
            </a:pPr>
            <a:r>
              <a:rPr lang="en-GB" dirty="0"/>
              <a:t>Name three types of fibre</a:t>
            </a:r>
          </a:p>
          <a:p>
            <a:pPr marL="514350" indent="-514350">
              <a:buFont typeface="+mj-lt"/>
              <a:buAutoNum type="arabicPeriod"/>
            </a:pPr>
            <a:r>
              <a:rPr lang="en-GB" dirty="0"/>
              <a:t>What is the main difference between hay and haylage?</a:t>
            </a:r>
          </a:p>
          <a:p>
            <a:pPr marL="514350" indent="-514350">
              <a:buFont typeface="+mj-lt"/>
              <a:buAutoNum type="arabicPeriod"/>
            </a:pPr>
            <a:r>
              <a:rPr lang="en-GB" dirty="0"/>
              <a:t>Name two types of hay?</a:t>
            </a:r>
          </a:p>
          <a:p>
            <a:pPr marL="514350" indent="-514350">
              <a:buFont typeface="+mj-lt"/>
              <a:buAutoNum type="arabicPeriod"/>
            </a:pPr>
            <a:r>
              <a:rPr lang="en-GB" dirty="0"/>
              <a:t>Why is haylage wrapped in plastic?</a:t>
            </a:r>
          </a:p>
          <a:p>
            <a:pPr marL="514350" indent="-514350">
              <a:buFont typeface="+mj-lt"/>
              <a:buAutoNum type="arabicPeriod"/>
            </a:pPr>
            <a:r>
              <a:rPr lang="en-GB" dirty="0"/>
              <a:t>What can happen to the haylage if the wrap is pierced or damaged?</a:t>
            </a:r>
          </a:p>
          <a:p>
            <a:pPr marL="514350" indent="-514350">
              <a:buAutoNum type="arabi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33365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5: Stable Care</a:t>
            </a:r>
          </a:p>
        </p:txBody>
      </p:sp>
      <p:pic>
        <p:nvPicPr>
          <p:cNvPr id="8194" name="Picture 2" descr="\\sol\Groups$\Development Team\Recreational courses\BHS Challenge\Challenge Awards\EHKC Challenge Award\Basic horse knowledge part one\19. Stable care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43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Bedding</a:t>
            </a:r>
          </a:p>
        </p:txBody>
      </p:sp>
      <p:pic>
        <p:nvPicPr>
          <p:cNvPr id="9218" name="Picture 2" descr="\\sol\Groups$\Development Team\Recreational courses\BHS Challenge\Challenge Awards\EHKC Challenge Award\Basic horse knowledge part one\23 fla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55" t="36489" r="23699" b="14401"/>
          <a:stretch/>
        </p:blipFill>
        <p:spPr bwMode="auto">
          <a:xfrm>
            <a:off x="161788" y="1299376"/>
            <a:ext cx="4045907" cy="299372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192.168.99.68\IT_Archive\Education Development Team\KIRSTY DOUGAL\generalimages\behaviour-highresolution-99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764" r="70548"/>
          <a:stretch/>
        </p:blipFill>
        <p:spPr bwMode="auto">
          <a:xfrm>
            <a:off x="4526860" y="1299376"/>
            <a:ext cx="438097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92.168.99.68\IT_Archive\Education Development Team\KIRSTY DOUGAL\berkshireridingcentre\thespanishbitpart1\CLTH_behaviour-highresolution-89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092" r="66438"/>
          <a:stretch/>
        </p:blipFill>
        <p:spPr bwMode="auto">
          <a:xfrm>
            <a:off x="448377" y="4581128"/>
            <a:ext cx="3472728" cy="178715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sol\Groups$\Development Team\Books\Archive\Archive Stage 1\Stage 1\Section 6-Mucking out\Beding photos\P10187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353" r="73551"/>
          <a:stretch/>
        </p:blipFill>
        <p:spPr bwMode="auto">
          <a:xfrm>
            <a:off x="5482651" y="3861048"/>
            <a:ext cx="2418489" cy="23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7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a:t>
            </a:r>
          </a:p>
        </p:txBody>
      </p:sp>
      <p:pic>
        <p:nvPicPr>
          <p:cNvPr id="10242" name="Picture 2" descr="\\sol\Groups$\Development Team\Recreational courses\BHS Challenge\Challenge Awards\EHKC Challenge Award\Basic horse knowledge part one\25. water drinker.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739" r="8810"/>
          <a:stretch/>
        </p:blipFill>
        <p:spPr bwMode="auto">
          <a:xfrm>
            <a:off x="663879" y="1268759"/>
            <a:ext cx="4446740" cy="355239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99.68\IT_Archive\Education Development Team\KIRSTY DOUGAL\professionalstablemanagement-part1\stable_removing_hay_water-highresolution-89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78" t="60120" r="37260" b="4743"/>
          <a:stretch/>
        </p:blipFill>
        <p:spPr bwMode="auto">
          <a:xfrm>
            <a:off x="5307288" y="2924944"/>
            <a:ext cx="3183089" cy="31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9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Skipping out</a:t>
            </a:r>
          </a:p>
        </p:txBody>
      </p:sp>
      <p:pic>
        <p:nvPicPr>
          <p:cNvPr id="11266" name="Picture 2" descr="\\sol\Groups$\Development Team\Recreational courses\BHS Challenge\Challenge Awards\EHKC Challenge Award\Basic horse knowledge part one\26. routine care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43273" y="1600200"/>
            <a:ext cx="56574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7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Tools required</a:t>
            </a:r>
          </a:p>
        </p:txBody>
      </p:sp>
      <p:sp>
        <p:nvSpPr>
          <p:cNvPr id="3" name="Content Placeholder 2"/>
          <p:cNvSpPr>
            <a:spLocks noGrp="1"/>
          </p:cNvSpPr>
          <p:nvPr>
            <p:ph idx="1"/>
          </p:nvPr>
        </p:nvSpPr>
        <p:spPr/>
        <p:txBody>
          <a:bodyPr/>
          <a:lstStyle/>
          <a:p>
            <a:endParaRPr lang="en-GB" dirty="0"/>
          </a:p>
        </p:txBody>
      </p:sp>
      <p:pic>
        <p:nvPicPr>
          <p:cNvPr id="12290" name="Picture 2" descr="\\192.168.99.68\IT_Archive\Education Development Team\KIRSTY DOUGAL\berkshireridingcentre\CLTH_yardtools-highresolution-0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7092280" cy="47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65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Skipping out</a:t>
            </a:r>
          </a:p>
        </p:txBody>
      </p:sp>
      <p:pic>
        <p:nvPicPr>
          <p:cNvPr id="13314" name="Picture 2" descr="\\sol\Groups$\Development Team\Recreational courses\BHS Challenge\Challenge Awards\EHKC Challenge Award\Basic horse knowledge part one\29. skipping ou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340768"/>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4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a:t>Topic 1:</a:t>
            </a:r>
            <a:br>
              <a:rPr lang="en-GB" dirty="0"/>
            </a:br>
            <a:r>
              <a:rPr lang="en-GB" dirty="0"/>
              <a:t>Safety on the yard</a:t>
            </a:r>
          </a:p>
        </p:txBody>
      </p:sp>
      <p:pic>
        <p:nvPicPr>
          <p:cNvPr id="1026" name="Picture 2" descr="\\sol\Groups$\Development Team\Recreational courses\BHS Challenge\Challenge Awards\EHKC Challenge Award\ENTRY LEVEL\Pictures for text\1. BHK1 Yard safe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684117"/>
            <a:ext cx="6048672" cy="4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79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Name two types of bedding suitable for horses</a:t>
            </a:r>
          </a:p>
          <a:p>
            <a:pPr marL="514350" indent="-514350">
              <a:buFont typeface="+mj-lt"/>
              <a:buAutoNum type="arabicPeriod"/>
            </a:pPr>
            <a:r>
              <a:rPr lang="en-GB" dirty="0"/>
              <a:t>Name two methods of providing water to horses in stables</a:t>
            </a:r>
          </a:p>
          <a:p>
            <a:pPr marL="514350" indent="-514350">
              <a:buFont typeface="+mj-lt"/>
              <a:buAutoNum type="arabicPeriod"/>
            </a:pPr>
            <a:r>
              <a:rPr lang="en-GB" dirty="0"/>
              <a:t>List three reasons for keeping a stable clean</a:t>
            </a:r>
          </a:p>
          <a:p>
            <a:pPr marL="514350" indent="-514350">
              <a:buFont typeface="+mj-lt"/>
              <a:buAutoNum type="arabicPeriod"/>
            </a:pPr>
            <a:r>
              <a:rPr lang="en-GB" dirty="0"/>
              <a:t>List the tools you might need to skip out</a:t>
            </a:r>
          </a:p>
          <a:p>
            <a:pPr marL="514350" indent="-514350">
              <a:buFont typeface="+mj-lt"/>
              <a:buAutoNum type="arabicPeriod"/>
            </a:pPr>
            <a:r>
              <a:rPr lang="en-GB" dirty="0"/>
              <a:t>What do you need to make sure of when you remove droppings?</a:t>
            </a:r>
          </a:p>
          <a:p>
            <a:pPr marL="0" indent="0">
              <a:buNone/>
            </a:pPr>
            <a:endParaRPr lang="en-GB" dirty="0"/>
          </a:p>
          <a:p>
            <a:pPr marL="514350" indent="-514350">
              <a:buAutoNum type="arabicPeriod"/>
            </a:pPr>
            <a:endParaRPr lang="en-GB" dirty="0"/>
          </a:p>
          <a:p>
            <a:pPr marL="514350" indent="-514350">
              <a:buAutoNum type="arabi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13962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6: Grooming</a:t>
            </a:r>
          </a:p>
        </p:txBody>
      </p:sp>
      <p:pic>
        <p:nvPicPr>
          <p:cNvPr id="14338" name="Picture 2" descr="\\sol\Groups$\Development Team\Recreational courses\BHS Challenge\Challenge Awards\EHKC Challenge Award\Basic horse knowledge part one\30. grooming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008" y="1600200"/>
            <a:ext cx="67999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69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Grooming brushes</a:t>
            </a:r>
          </a:p>
        </p:txBody>
      </p:sp>
      <p:pic>
        <p:nvPicPr>
          <p:cNvPr id="15362" name="Picture 2" descr="\\sol\Groups$\Development Team\Recreational courses\BHS Challenge\Challenge Awards\EHKC Challenge Award\Spare pictures\groomingkit-highresolution-812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16501"/>
            <a:ext cx="2513252" cy="376987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sol\Groups$\Development Team\Recreational courses\BHS Challenge\Challenge Awards\EHKC Challenge Award\Basic horse knowledge part one\stable_grooming-highresolution-89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204864"/>
            <a:ext cx="3380466" cy="22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02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ol\Groups$\Development Team\Recreational courses\BHS Challenge\Challenge Awards\EHKC Challenge Award\Basic horse knowledge part one\sec8pic2b - part of diagram (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75" t="32363" r="5723" b="22826"/>
          <a:stretch/>
        </p:blipFill>
        <p:spPr bwMode="auto">
          <a:xfrm>
            <a:off x="539552" y="4797152"/>
            <a:ext cx="4405008" cy="180019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ol\Groups$\Development Team\Recreational courses\BHS Challenge\Challenge Awards\EHKC Challenge Award\Basic horse knowledge part one\sec8pic2d - part of diagr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63" t="30974" r="15717" b="30261"/>
          <a:stretch/>
        </p:blipFill>
        <p:spPr bwMode="auto">
          <a:xfrm rot="16200000">
            <a:off x="-341014" y="1428014"/>
            <a:ext cx="3760090" cy="156937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ol\Groups$\Development Team\Recreational courses\BHS Challenge\Challenge Awards\EHKC Challenge Award\Basic horse knowledge part one\sec8pic2a - part of diagram (crop out individuall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84" t="39797" r="2715" b="34426"/>
          <a:stretch/>
        </p:blipFill>
        <p:spPr bwMode="auto">
          <a:xfrm>
            <a:off x="6300192" y="764704"/>
            <a:ext cx="2088232" cy="3826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l\Groups$\Development Team\Recreational courses\BHS Challenge\Challenge Awards\EHKC Challenge Award\Basic horse knowledge part one\rubber curry com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473" b="20443"/>
          <a:stretch/>
        </p:blipFill>
        <p:spPr bwMode="auto">
          <a:xfrm>
            <a:off x="3050388" y="298308"/>
            <a:ext cx="2487216" cy="2167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ol\Groups$\Development Team\Recreational courses\BHS Challenge\Challenge Awards\EHKC Challenge Award\Basic horse knowledge part one\36. hoof pick.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53" t="30380" r="16669" b="20584"/>
          <a:stretch/>
        </p:blipFill>
        <p:spPr bwMode="auto">
          <a:xfrm>
            <a:off x="3563888" y="2677978"/>
            <a:ext cx="1753644" cy="185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881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l\Groups$\Development Team\Recreational courses\BHS Challenge\Challenge Awards\EHKC Challenge Award\Basic horse knowledge part one\hoof_picking-highresolution-59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208977"/>
            <a:ext cx="2544040" cy="38160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ol\Groups$\Development Team\Recreational courses\BHS Challenge\Challenge Awards\EHKC Challenge Award\Basic horse knowledge part one\hoof_picking-highresolution-59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02631"/>
            <a:ext cx="2629477" cy="3944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l\Groups$\Development Team\Recreational courses\BHS Challenge\Challenge Awards\EHKC Challenge Award\Basic horse knowledge part one\hoof_picking-highresolution-5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172790"/>
            <a:ext cx="2592287" cy="3888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Picking up a front leg</a:t>
            </a:r>
          </a:p>
        </p:txBody>
      </p:sp>
    </p:spTree>
    <p:extLst>
      <p:ext uri="{BB962C8B-B14F-4D97-AF65-F5344CB8AC3E}">
        <p14:creationId xmlns:p14="http://schemas.microsoft.com/office/powerpoint/2010/main" val="1748866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25A5-06EC-422F-89D6-041943A0D77D}"/>
              </a:ext>
            </a:extLst>
          </p:cNvPr>
          <p:cNvSpPr>
            <a:spLocks noGrp="1"/>
          </p:cNvSpPr>
          <p:nvPr>
            <p:ph type="title"/>
          </p:nvPr>
        </p:nvSpPr>
        <p:spPr/>
        <p:txBody>
          <a:bodyPr/>
          <a:lstStyle/>
          <a:p>
            <a:r>
              <a:rPr lang="en-GB" dirty="0"/>
              <a:t>Picking up hind leg</a:t>
            </a:r>
          </a:p>
        </p:txBody>
      </p:sp>
      <p:pic>
        <p:nvPicPr>
          <p:cNvPr id="7" name="Picture 6" descr="A person riding a horse&#10;&#10;Description automatically generated">
            <a:extLst>
              <a:ext uri="{FF2B5EF4-FFF2-40B4-BE49-F238E27FC236}">
                <a16:creationId xmlns:a16="http://schemas.microsoft.com/office/drawing/2014/main" id="{018F0629-0287-4A0C-8AF1-5169A7F9F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96752"/>
            <a:ext cx="4247927" cy="2831637"/>
          </a:xfrm>
          <a:prstGeom prst="rect">
            <a:avLst/>
          </a:prstGeom>
        </p:spPr>
      </p:pic>
      <p:pic>
        <p:nvPicPr>
          <p:cNvPr id="9" name="Picture 8" descr="A person riding a horse&#10;&#10;Description automatically generated">
            <a:extLst>
              <a:ext uri="{FF2B5EF4-FFF2-40B4-BE49-F238E27FC236}">
                <a16:creationId xmlns:a16="http://schemas.microsoft.com/office/drawing/2014/main" id="{B37A8C1A-E059-448B-9780-B61A8ED37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570" y="2780928"/>
            <a:ext cx="4571999" cy="3048305"/>
          </a:xfrm>
          <a:prstGeom prst="rect">
            <a:avLst/>
          </a:prstGeom>
        </p:spPr>
      </p:pic>
    </p:spTree>
    <p:extLst>
      <p:ext uri="{BB962C8B-B14F-4D97-AF65-F5344CB8AC3E}">
        <p14:creationId xmlns:p14="http://schemas.microsoft.com/office/powerpoint/2010/main" val="2549221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ol\Groups$\Development Team\Recreational courses\BHS Challenge\Challenge Awards\EHKC Challenge Award\Basic horse knowledge part one\35. picking out hoo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9807" y="1256537"/>
            <a:ext cx="6381613" cy="42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3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groom</a:t>
            </a:r>
          </a:p>
        </p:txBody>
      </p:sp>
      <p:sp>
        <p:nvSpPr>
          <p:cNvPr id="3" name="Content Placeholder 2"/>
          <p:cNvSpPr>
            <a:spLocks noGrp="1"/>
          </p:cNvSpPr>
          <p:nvPr>
            <p:ph idx="1"/>
          </p:nvPr>
        </p:nvSpPr>
        <p:spPr/>
        <p:txBody>
          <a:bodyPr>
            <a:normAutofit fontScale="70000" lnSpcReduction="20000"/>
          </a:bodyPr>
          <a:lstStyle/>
          <a:p>
            <a:pPr marL="0" indent="0">
              <a:buNone/>
            </a:pPr>
            <a:r>
              <a:rPr lang="en-GB" dirty="0"/>
              <a:t>6 steps</a:t>
            </a:r>
          </a:p>
          <a:p>
            <a:pPr marL="0" indent="0">
              <a:buNone/>
            </a:pPr>
            <a:r>
              <a:rPr lang="en-GB" dirty="0"/>
              <a:t>to grooming</a:t>
            </a:r>
          </a:p>
          <a:p>
            <a:pPr marL="0" indent="0">
              <a:buNone/>
            </a:pPr>
            <a:r>
              <a:rPr lang="en-GB" dirty="0"/>
              <a:t>1.Start by picking the feet out</a:t>
            </a:r>
          </a:p>
          <a:p>
            <a:pPr marL="0" indent="0">
              <a:buNone/>
            </a:pPr>
            <a:r>
              <a:rPr lang="en-GB" dirty="0"/>
              <a:t>2.Remove any dirt or mud with the dandy brush or plastic curry comb </a:t>
            </a:r>
          </a:p>
          <a:p>
            <a:pPr marL="0" indent="0">
              <a:buNone/>
            </a:pPr>
            <a:r>
              <a:rPr lang="en-GB" dirty="0"/>
              <a:t>3.Next use the rubber curry comb to bring up all the dirt, grease and loose hair to the surface</a:t>
            </a:r>
          </a:p>
          <a:p>
            <a:pPr marL="0" indent="0">
              <a:buNone/>
            </a:pPr>
            <a:r>
              <a:rPr lang="en-GB" dirty="0"/>
              <a:t>4.It is a good idea to brush through the mane now rather than at the end, so dirt doesn’t end up back on your clean horse</a:t>
            </a:r>
          </a:p>
          <a:p>
            <a:pPr marL="0" indent="0">
              <a:buNone/>
            </a:pPr>
            <a:r>
              <a:rPr lang="en-GB" dirty="0"/>
              <a:t>5.Remove all the dirt brought to the surface by brushing all over the horse with the body brush or flick brush  </a:t>
            </a:r>
          </a:p>
          <a:p>
            <a:pPr marL="0" indent="0">
              <a:buNone/>
            </a:pPr>
            <a:r>
              <a:rPr lang="en-GB" dirty="0"/>
              <a:t>6.Brush out the tail with the mane and tail brush or your fingers</a:t>
            </a:r>
          </a:p>
          <a:p>
            <a:endParaRPr lang="en-GB" dirty="0"/>
          </a:p>
        </p:txBody>
      </p:sp>
    </p:spTree>
    <p:extLst>
      <p:ext uri="{BB962C8B-B14F-4D97-AF65-F5344CB8AC3E}">
        <p14:creationId xmlns:p14="http://schemas.microsoft.com/office/powerpoint/2010/main" val="3513737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GB" dirty="0"/>
              <a:t>Name three grooming brushes</a:t>
            </a:r>
          </a:p>
          <a:p>
            <a:pPr marL="514350" indent="-514350">
              <a:buFont typeface="+mj-lt"/>
              <a:buAutoNum type="arabicPeriod"/>
            </a:pPr>
            <a:r>
              <a:rPr lang="en-GB" dirty="0"/>
              <a:t>Which brush would you use on the horses face?</a:t>
            </a:r>
          </a:p>
          <a:p>
            <a:pPr marL="514350" indent="-514350">
              <a:buFont typeface="+mj-lt"/>
              <a:buAutoNum type="arabicPeriod"/>
            </a:pPr>
            <a:r>
              <a:rPr lang="en-GB" dirty="0"/>
              <a:t>What is a metal curry comb used for?</a:t>
            </a:r>
          </a:p>
          <a:p>
            <a:pPr marL="514350" indent="-514350">
              <a:buFont typeface="+mj-lt"/>
              <a:buAutoNum type="arabicPeriod"/>
            </a:pPr>
            <a:r>
              <a:rPr lang="en-GB" dirty="0"/>
              <a:t>Describe how to pick up a front leg</a:t>
            </a:r>
          </a:p>
          <a:p>
            <a:pPr marL="514350" indent="-514350">
              <a:buFont typeface="+mj-lt"/>
              <a:buAutoNum type="arabicPeriod"/>
            </a:pPr>
            <a:r>
              <a:rPr lang="en-GB" dirty="0"/>
              <a:t>Which part of the hoof do you have to be careful to avoid when picking out the feet?</a:t>
            </a:r>
          </a:p>
          <a:p>
            <a:pPr marL="514350" indent="-514350">
              <a:buFont typeface="+mj-lt"/>
              <a:buAutoNum type="arabicPeriod"/>
            </a:pPr>
            <a:r>
              <a:rPr lang="en-GB" dirty="0"/>
              <a:t>Why should you use your fingers to brush out a knotted tail?</a:t>
            </a:r>
          </a:p>
        </p:txBody>
      </p:sp>
    </p:spTree>
    <p:extLst>
      <p:ext uri="{BB962C8B-B14F-4D97-AF65-F5344CB8AC3E}">
        <p14:creationId xmlns:p14="http://schemas.microsoft.com/office/powerpoint/2010/main" val="163507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7: Identification</a:t>
            </a:r>
          </a:p>
        </p:txBody>
      </p:sp>
      <p:pic>
        <p:nvPicPr>
          <p:cNvPr id="4" name="Picture 2" descr="\\sol\Groups$\Development Team\Recreational courses\BHS Challenge\Challenge Awards\EHKC Challenge Award\Basic horse knowledge part one\GC20 Herd in big fiel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54232" y="1924238"/>
            <a:ext cx="5835535" cy="387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1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hazard?</a:t>
            </a:r>
          </a:p>
        </p:txBody>
      </p:sp>
      <p:sp>
        <p:nvSpPr>
          <p:cNvPr id="5" name="Content Placeholder 4"/>
          <p:cNvSpPr>
            <a:spLocks noGrp="1"/>
          </p:cNvSpPr>
          <p:nvPr>
            <p:ph idx="1"/>
          </p:nvPr>
        </p:nvSpPr>
        <p:spPr/>
        <p:txBody>
          <a:bodyPr/>
          <a:lstStyle/>
          <a:p>
            <a:r>
              <a:rPr lang="en-GB" dirty="0"/>
              <a:t>Something that has the potential to cause harm</a:t>
            </a:r>
          </a:p>
          <a:p>
            <a:r>
              <a:rPr lang="en-GB" dirty="0">
                <a:hlinkClick r:id="rId3"/>
              </a:rPr>
              <a:t>Source: www.hse.gov.uk/risk/controlling-risks.htm</a:t>
            </a:r>
            <a:endParaRPr lang="en-GB" dirty="0"/>
          </a:p>
        </p:txBody>
      </p:sp>
    </p:spTree>
    <p:extLst>
      <p:ext uri="{BB962C8B-B14F-4D97-AF65-F5344CB8AC3E}">
        <p14:creationId xmlns:p14="http://schemas.microsoft.com/office/powerpoint/2010/main" val="7842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Describing horses</a:t>
            </a:r>
          </a:p>
        </p:txBody>
      </p:sp>
      <p:pic>
        <p:nvPicPr>
          <p:cNvPr id="2050" name="Picture 2" descr="\\sol\Groups$\Development Team\Recreational courses\BHS Challenge\Challenge Awards\EHKC Challenge Award\Basic horse knowledge part one\39. Foal is a baby ho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412776"/>
            <a:ext cx="301241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14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Colours</a:t>
            </a:r>
          </a:p>
        </p:txBody>
      </p:sp>
      <p:sp>
        <p:nvSpPr>
          <p:cNvPr id="3" name="Content Placeholder 2"/>
          <p:cNvSpPr>
            <a:spLocks noGrp="1"/>
          </p:cNvSpPr>
          <p:nvPr>
            <p:ph idx="1"/>
          </p:nvPr>
        </p:nvSpPr>
        <p:spPr/>
        <p:txBody>
          <a:bodyPr/>
          <a:lstStyle/>
          <a:p>
            <a:r>
              <a:rPr lang="en-GB" dirty="0"/>
              <a:t>Brown body with black mane and tail, knees, hocks, lower limbs and tips of the ears </a:t>
            </a:r>
          </a:p>
          <a:p>
            <a:pPr marL="0" indent="0">
              <a:buNone/>
            </a:pPr>
            <a:endParaRPr lang="en-GB" dirty="0"/>
          </a:p>
        </p:txBody>
      </p:sp>
      <p:pic>
        <p:nvPicPr>
          <p:cNvPr id="3074" name="Picture 2" descr="\\sol\Groups$\Development Team\Recreational courses\BHS Challenge\Challenge Awards\EHKC Challenge Award\Basic horse knowledge part one\horse-physique-5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780928"/>
            <a:ext cx="5400600"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91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1"/>
            <a:ext cx="8229600" cy="5577486"/>
          </a:xfrm>
        </p:spPr>
        <p:txBody>
          <a:bodyPr/>
          <a:lstStyle/>
          <a:p>
            <a:r>
              <a:rPr lang="en-GB" dirty="0"/>
              <a:t>Ginger or red coat. Sometimes the mane is the same colour or it can be lighter which is known as flaxen </a:t>
            </a:r>
          </a:p>
        </p:txBody>
      </p:sp>
      <p:pic>
        <p:nvPicPr>
          <p:cNvPr id="4098" name="Picture 2" descr="\\sol\Groups$\Development Team\Recreational courses\BHS Challenge\Challenge Awards\EHKC Challenge Award\Basic horse knowledge part one\41. chestnut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700808"/>
            <a:ext cx="2898709" cy="43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103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Coat is completely black </a:t>
            </a:r>
          </a:p>
        </p:txBody>
      </p:sp>
      <p:pic>
        <p:nvPicPr>
          <p:cNvPr id="5122" name="Picture 2" descr="\\sol\Groups$\Development Team\Recreational courses\BHS Challenge\Challenge Awards\EHKC Challenge Award\Basic horse knowledge part one\42. Black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66833"/>
            <a:ext cx="6120680" cy="407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01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White and black hairs throughout the coat</a:t>
            </a:r>
          </a:p>
        </p:txBody>
      </p:sp>
      <p:pic>
        <p:nvPicPr>
          <p:cNvPr id="6146" name="Picture 2" descr="\\sol\Groups$\Development Team\Recreational courses\BHS Challenge\Challenge Awards\EHKC Challenge Award\Basic horse knowledge part one\43. grey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689"/>
          <a:stretch/>
        </p:blipFill>
        <p:spPr bwMode="auto">
          <a:xfrm>
            <a:off x="1763688" y="1628800"/>
            <a:ext cx="5375465"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21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Patches of black and white all over the body </a:t>
            </a:r>
          </a:p>
          <a:p>
            <a:endParaRPr lang="en-GB" dirty="0"/>
          </a:p>
        </p:txBody>
      </p:sp>
      <p:pic>
        <p:nvPicPr>
          <p:cNvPr id="4" name="Picture 3" descr="An animal standing on a dry grass field&#10;&#10;Description automatically generated">
            <a:extLst>
              <a:ext uri="{FF2B5EF4-FFF2-40B4-BE49-F238E27FC236}">
                <a16:creationId xmlns:a16="http://schemas.microsoft.com/office/drawing/2014/main" id="{EA0439B0-F077-44EF-BC7C-78B02EFA0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3" t="19321" r="24013" b="5803"/>
          <a:stretch/>
        </p:blipFill>
        <p:spPr>
          <a:xfrm>
            <a:off x="1691680" y="1196752"/>
            <a:ext cx="5328592" cy="4569376"/>
          </a:xfrm>
          <a:prstGeom prst="rect">
            <a:avLst/>
          </a:prstGeom>
        </p:spPr>
      </p:pic>
    </p:spTree>
    <p:extLst>
      <p:ext uri="{BB962C8B-B14F-4D97-AF65-F5344CB8AC3E}">
        <p14:creationId xmlns:p14="http://schemas.microsoft.com/office/powerpoint/2010/main" val="2371332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Patches of white and any other colour except black all over the body </a:t>
            </a:r>
          </a:p>
        </p:txBody>
      </p:sp>
      <p:pic>
        <p:nvPicPr>
          <p:cNvPr id="8194" name="Picture 2" descr="\\sol\Groups$\Development Team\Recreational courses\BHS Challenge\Challenge Awards\EHKC Challenge Award\Basic horse knowledge part one\45. skewba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628800"/>
            <a:ext cx="6778125" cy="452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74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l\Groups$\Development Team\Recreational courses\BHS Challenge\Challenge Awards\EHKC Challenge Award\Basic horse knowledge part one\46. star face mar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661"/>
          <a:stretch/>
        </p:blipFill>
        <p:spPr bwMode="auto">
          <a:xfrm>
            <a:off x="3347864" y="1268760"/>
            <a:ext cx="4552378" cy="486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Face markings</a:t>
            </a:r>
          </a:p>
        </p:txBody>
      </p:sp>
      <p:sp>
        <p:nvSpPr>
          <p:cNvPr id="3" name="Content Placeholder 2"/>
          <p:cNvSpPr>
            <a:spLocks noGrp="1"/>
          </p:cNvSpPr>
          <p:nvPr>
            <p:ph idx="1"/>
          </p:nvPr>
        </p:nvSpPr>
        <p:spPr/>
        <p:txBody>
          <a:bodyPr/>
          <a:lstStyle/>
          <a:p>
            <a:r>
              <a:rPr lang="en-GB" dirty="0"/>
              <a:t>Small patch of </a:t>
            </a:r>
          </a:p>
          <a:p>
            <a:pPr marL="0" indent="0">
              <a:buNone/>
            </a:pPr>
            <a:r>
              <a:rPr lang="en-GB" dirty="0"/>
              <a:t>white hair on </a:t>
            </a:r>
          </a:p>
          <a:p>
            <a:pPr marL="0" indent="0">
              <a:buNone/>
            </a:pPr>
            <a:r>
              <a:rPr lang="en-GB" dirty="0"/>
              <a:t>the forehead </a:t>
            </a:r>
          </a:p>
        </p:txBody>
      </p:sp>
    </p:spTree>
    <p:extLst>
      <p:ext uri="{BB962C8B-B14F-4D97-AF65-F5344CB8AC3E}">
        <p14:creationId xmlns:p14="http://schemas.microsoft.com/office/powerpoint/2010/main" val="4199732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Wide stripe of white hair running down centre of face </a:t>
            </a:r>
          </a:p>
        </p:txBody>
      </p:sp>
      <p:pic>
        <p:nvPicPr>
          <p:cNvPr id="10242" name="Picture 2" descr="\\sol\Groups$\Development Team\Recreational courses\BHS Challenge\Challenge Awards\EHKC Challenge Award\Basic horse knowledge part one\47. Blaze face mar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18" r="21256"/>
          <a:stretch/>
        </p:blipFill>
        <p:spPr bwMode="auto">
          <a:xfrm>
            <a:off x="2279737" y="1628800"/>
            <a:ext cx="3845490" cy="393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1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Thin strip of white hair running down centre of the face </a:t>
            </a:r>
          </a:p>
        </p:txBody>
      </p:sp>
      <p:pic>
        <p:nvPicPr>
          <p:cNvPr id="11266" name="Picture 2" descr="\\sol\Groups$\Development Team\Recreational courses\BHS Challenge\Challenge Awards\EHKC Challenge Award\Basic horse knowledge part one\48. stripe face ma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196752"/>
            <a:ext cx="3282752" cy="492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4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potential hazards can you see in this picture?</a:t>
            </a:r>
          </a:p>
        </p:txBody>
      </p:sp>
      <p:pic>
        <p:nvPicPr>
          <p:cNvPr id="18434" name="Picture 2" descr="\\sol\Groups$\Development Team\Recreational courses\BHS Challenge\Challenge Awards\EHKC Challenge Award\Basic horse knowledge part one\stable_removing_hay_water-highresolution-8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84784"/>
            <a:ext cx="6984776" cy="465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453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White marking covering the forehead, nose and muzzle </a:t>
            </a:r>
          </a:p>
        </p:txBody>
      </p:sp>
      <p:pic>
        <p:nvPicPr>
          <p:cNvPr id="12290" name="Picture 2" descr="\\sol\Groups$\Development Team\Recreational courses\BHS Challenge\Challenge Awards\EHKC Challenge Award\Basic horse knowledge part one\49.  white fa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30" r="27531"/>
          <a:stretch/>
        </p:blipFill>
        <p:spPr bwMode="auto">
          <a:xfrm>
            <a:off x="2630466" y="1700808"/>
            <a:ext cx="3469709" cy="431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57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 Markings</a:t>
            </a:r>
          </a:p>
        </p:txBody>
      </p:sp>
      <p:pic>
        <p:nvPicPr>
          <p:cNvPr id="13314" name="Picture 2" descr="\\sol\Groups$\Development Team\Recreational courses\BHS Challenge\Challenge Awards\EHKC Challenge Award\Basic horse knowledge part one\50. Leg markings. crop to show Front legs only.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66763"/>
          <a:stretch/>
        </p:blipFill>
        <p:spPr bwMode="auto">
          <a:xfrm>
            <a:off x="467544" y="1484784"/>
            <a:ext cx="226012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9912" y="1556792"/>
            <a:ext cx="3960440" cy="3847207"/>
          </a:xfrm>
          <a:prstGeom prst="rect">
            <a:avLst/>
          </a:prstGeom>
          <a:noFill/>
        </p:spPr>
        <p:txBody>
          <a:bodyPr wrap="square" rtlCol="0">
            <a:spAutoFit/>
          </a:bodyPr>
          <a:lstStyle/>
          <a:p>
            <a:pPr marL="285750" indent="-285750">
              <a:buFont typeface="Arial" panose="020B0604020202020204" pitchFamily="34" charset="0"/>
              <a:buChar char="•"/>
            </a:pPr>
            <a:r>
              <a:rPr lang="en-GB" sz="3200" dirty="0"/>
              <a:t>White to mid cannon</a:t>
            </a:r>
          </a:p>
          <a:p>
            <a:pPr marL="285750" indent="-285750">
              <a:buFont typeface="Arial" panose="020B0604020202020204" pitchFamily="34" charset="0"/>
              <a:buChar char="•"/>
            </a:pPr>
            <a:r>
              <a:rPr lang="en-GB" sz="3200" dirty="0"/>
              <a:t>White to knee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639291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Injury markings</a:t>
            </a:r>
          </a:p>
        </p:txBody>
      </p:sp>
      <p:pic>
        <p:nvPicPr>
          <p:cNvPr id="14338" name="Picture 2" descr="\\sol\Groups$\Development Team\Recreational courses\BHS Challenge\Challenge Awards\EHKC Challenge Award\Basic horse knowledge part one\horse-bodyshape-503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9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Measuring height</a:t>
            </a:r>
          </a:p>
        </p:txBody>
      </p:sp>
      <p:sp>
        <p:nvSpPr>
          <p:cNvPr id="3" name="Content Placeholder 2"/>
          <p:cNvSpPr>
            <a:spLocks noGrp="1"/>
          </p:cNvSpPr>
          <p:nvPr>
            <p:ph idx="1"/>
          </p:nvPr>
        </p:nvSpPr>
        <p:spPr>
          <a:xfrm>
            <a:off x="457200" y="1600203"/>
            <a:ext cx="8229600" cy="5069157"/>
          </a:xfrm>
        </p:spPr>
        <p:txBody>
          <a:bodyPr/>
          <a:lstStyle/>
          <a:p>
            <a:r>
              <a:rPr lang="en-GB" dirty="0"/>
              <a:t>Horses and ponies are measured in:</a:t>
            </a:r>
          </a:p>
          <a:p>
            <a:pPr marL="0" indent="0">
              <a:buNone/>
            </a:pPr>
            <a:r>
              <a:rPr lang="en-GB" dirty="0"/>
              <a:t>		Hands and Inches </a:t>
            </a:r>
          </a:p>
          <a:p>
            <a:pPr marL="0" indent="0">
              <a:buNone/>
            </a:pPr>
            <a:endParaRPr lang="en-GB" dirty="0"/>
          </a:p>
          <a:p>
            <a:r>
              <a:rPr lang="en-GB" dirty="0"/>
              <a:t>One hand equals:</a:t>
            </a:r>
          </a:p>
          <a:p>
            <a:pPr marL="0" indent="0">
              <a:buNone/>
            </a:pPr>
            <a:r>
              <a:rPr lang="en-GB" dirty="0"/>
              <a:t>		4 Inches or 10cms	</a:t>
            </a:r>
          </a:p>
          <a:p>
            <a:pPr marL="0" indent="0">
              <a:buNone/>
            </a:pPr>
            <a:endParaRPr lang="en-GB" dirty="0"/>
          </a:p>
          <a:p>
            <a:r>
              <a:rPr lang="en-GB" dirty="0"/>
              <a:t>Written as: </a:t>
            </a:r>
          </a:p>
          <a:p>
            <a:pPr marL="0" indent="0">
              <a:buNone/>
            </a:pPr>
            <a:r>
              <a:rPr lang="en-GB" dirty="0"/>
              <a:t>		16.2hh</a:t>
            </a:r>
          </a:p>
          <a:p>
            <a:pPr marL="0" indent="0">
              <a:buNone/>
            </a:pPr>
            <a:endParaRPr lang="en-GB" dirty="0"/>
          </a:p>
        </p:txBody>
      </p:sp>
    </p:spTree>
    <p:extLst>
      <p:ext uri="{BB962C8B-B14F-4D97-AF65-F5344CB8AC3E}">
        <p14:creationId xmlns:p14="http://schemas.microsoft.com/office/powerpoint/2010/main" val="25344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a:t>Points of the horse</a:t>
            </a:r>
          </a:p>
        </p:txBody>
      </p:sp>
      <p:pic>
        <p:nvPicPr>
          <p:cNvPr id="4" name="Picture 3">
            <a:extLst>
              <a:ext uri="{FF2B5EF4-FFF2-40B4-BE49-F238E27FC236}">
                <a16:creationId xmlns:a16="http://schemas.microsoft.com/office/drawing/2014/main" id="{EDE1463D-C571-4007-A66B-A65B6FE19AEA}"/>
              </a:ext>
            </a:extLst>
          </p:cNvPr>
          <p:cNvPicPr>
            <a:picLocks noChangeAspect="1"/>
          </p:cNvPicPr>
          <p:nvPr/>
        </p:nvPicPr>
        <p:blipFill rotWithShape="1">
          <a:blip r:embed="rId3"/>
          <a:srcRect t="6673" b="9254"/>
          <a:stretch/>
        </p:blipFill>
        <p:spPr>
          <a:xfrm>
            <a:off x="683568" y="1052736"/>
            <a:ext cx="7056784" cy="4536504"/>
          </a:xfrm>
          <a:prstGeom prst="rect">
            <a:avLst/>
          </a:prstGeom>
        </p:spPr>
      </p:pic>
    </p:spTree>
    <p:extLst>
      <p:ext uri="{BB962C8B-B14F-4D97-AF65-F5344CB8AC3E}">
        <p14:creationId xmlns:p14="http://schemas.microsoft.com/office/powerpoint/2010/main" val="3724571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Name the colours and markings shown in the pictures:</a:t>
            </a:r>
          </a:p>
          <a:p>
            <a:endParaRPr lang="en-GB" dirty="0"/>
          </a:p>
        </p:txBody>
      </p:sp>
      <p:pic>
        <p:nvPicPr>
          <p:cNvPr id="16386" name="Picture 2" descr="\\sol\Groups$\Development Team\Recreational courses\BHS Challenge\Challenge Awards\EHKC Challenge Award\Basic horse knowledge part one\BHS_STOCK_NOV2016-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36" r="4518"/>
          <a:stretch/>
        </p:blipFill>
        <p:spPr bwMode="auto">
          <a:xfrm>
            <a:off x="971600" y="2899709"/>
            <a:ext cx="219205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ol\Groups$\Development Team\Recreational courses\BHS Challenge\Challenge Awards\EHKC Challenge Award\Spare pictures\Grey horse colo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2636912"/>
            <a:ext cx="3706563" cy="247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76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ol\Groups$\Development Team\Recreational courses\BHS Challenge\Challenge Awards\EHKC Challenge Award\Spare pictures\BHS_SHETLAND-76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185"/>
          <a:stretch/>
        </p:blipFill>
        <p:spPr bwMode="auto">
          <a:xfrm>
            <a:off x="251520" y="332656"/>
            <a:ext cx="5544616" cy="221345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ol\Groups$\Development Team\Photos\MICHELE CARMAN\highlights-3\conformation-4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7"/>
          <a:stretch/>
        </p:blipFill>
        <p:spPr bwMode="auto">
          <a:xfrm>
            <a:off x="1177446" y="2708920"/>
            <a:ext cx="519475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95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 </a:t>
            </a:r>
            <a:r>
              <a:rPr lang="en-GB" dirty="0" err="1"/>
              <a:t>cntd</a:t>
            </a:r>
            <a:endParaRPr lang="en-GB" dirty="0"/>
          </a:p>
        </p:txBody>
      </p:sp>
      <p:sp>
        <p:nvSpPr>
          <p:cNvPr id="3" name="Content Placeholder 2"/>
          <p:cNvSpPr>
            <a:spLocks noGrp="1"/>
          </p:cNvSpPr>
          <p:nvPr>
            <p:ph idx="1"/>
          </p:nvPr>
        </p:nvSpPr>
        <p:spPr/>
        <p:txBody>
          <a:bodyPr>
            <a:normAutofit/>
          </a:bodyPr>
          <a:lstStyle/>
          <a:p>
            <a:pPr marL="0" indent="0">
              <a:buNone/>
            </a:pPr>
            <a:r>
              <a:rPr lang="en-GB" dirty="0"/>
              <a:t>2. What is the height measurement used for horses and ponies</a:t>
            </a:r>
          </a:p>
          <a:p>
            <a:pPr marL="0" indent="0">
              <a:buNone/>
            </a:pPr>
            <a:r>
              <a:rPr lang="en-GB" dirty="0"/>
              <a:t>3. What is the maximum height to be classed as a pony?</a:t>
            </a:r>
          </a:p>
          <a:p>
            <a:endParaRPr lang="en-GB" dirty="0"/>
          </a:p>
        </p:txBody>
      </p:sp>
    </p:spTree>
    <p:extLst>
      <p:ext uri="{BB962C8B-B14F-4D97-AF65-F5344CB8AC3E}">
        <p14:creationId xmlns:p14="http://schemas.microsoft.com/office/powerpoint/2010/main" val="1936824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70E9-6278-4AF4-A24B-6A819949ED01}"/>
              </a:ext>
            </a:extLst>
          </p:cNvPr>
          <p:cNvSpPr>
            <a:spLocks noGrp="1"/>
          </p:cNvSpPr>
          <p:nvPr>
            <p:ph type="title"/>
          </p:nvPr>
        </p:nvSpPr>
        <p:spPr/>
        <p:txBody>
          <a:bodyPr>
            <a:normAutofit fontScale="90000"/>
          </a:bodyPr>
          <a:lstStyle/>
          <a:p>
            <a:r>
              <a:rPr lang="en-GB" sz="4000" dirty="0">
                <a:solidFill>
                  <a:prstClr val="black"/>
                </a:solidFill>
              </a:rPr>
              <a:t>Can you identify the following points of the horse?</a:t>
            </a:r>
            <a:endParaRPr lang="en-GB" dirty="0"/>
          </a:p>
        </p:txBody>
      </p:sp>
      <p:pic>
        <p:nvPicPr>
          <p:cNvPr id="4" name="Content Placeholder 3">
            <a:extLst>
              <a:ext uri="{FF2B5EF4-FFF2-40B4-BE49-F238E27FC236}">
                <a16:creationId xmlns:a16="http://schemas.microsoft.com/office/drawing/2014/main" id="{3186263E-8DB0-4210-A513-0BB1167C2BE3}"/>
              </a:ext>
            </a:extLst>
          </p:cNvPr>
          <p:cNvPicPr>
            <a:picLocks noGrp="1" noChangeAspect="1"/>
          </p:cNvPicPr>
          <p:nvPr>
            <p:ph idx="1"/>
          </p:nvPr>
        </p:nvPicPr>
        <p:blipFill>
          <a:blip r:embed="rId2"/>
          <a:stretch>
            <a:fillRect/>
          </a:stretch>
        </p:blipFill>
        <p:spPr>
          <a:xfrm>
            <a:off x="1724921" y="1811699"/>
            <a:ext cx="5694158" cy="4102964"/>
          </a:xfrm>
          <a:prstGeom prst="rect">
            <a:avLst/>
          </a:prstGeom>
        </p:spPr>
      </p:pic>
      <p:cxnSp>
        <p:nvCxnSpPr>
          <p:cNvPr id="5" name="Straight Connector 4">
            <a:extLst>
              <a:ext uri="{FF2B5EF4-FFF2-40B4-BE49-F238E27FC236}">
                <a16:creationId xmlns:a16="http://schemas.microsoft.com/office/drawing/2014/main" id="{C8D150A4-6AF6-4C66-B32B-D3FFBC4F74FC}"/>
              </a:ext>
            </a:extLst>
          </p:cNvPr>
          <p:cNvCxnSpPr/>
          <p:nvPr/>
        </p:nvCxnSpPr>
        <p:spPr>
          <a:xfrm flipV="1">
            <a:off x="3059832" y="1224003"/>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DA0B15-2C8A-4D39-B363-DBCBD69F1F1C}"/>
              </a:ext>
            </a:extLst>
          </p:cNvPr>
          <p:cNvCxnSpPr/>
          <p:nvPr/>
        </p:nvCxnSpPr>
        <p:spPr>
          <a:xfrm flipV="1">
            <a:off x="4427984" y="1417638"/>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6170FE-684F-4102-B348-4A73C1D7F58D}"/>
              </a:ext>
            </a:extLst>
          </p:cNvPr>
          <p:cNvCxnSpPr>
            <a:cxnSpLocks/>
          </p:cNvCxnSpPr>
          <p:nvPr/>
        </p:nvCxnSpPr>
        <p:spPr>
          <a:xfrm flipV="1">
            <a:off x="6660232" y="1811699"/>
            <a:ext cx="1440160" cy="10645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2D3025-3019-4B7B-8031-7AF87E88614D}"/>
              </a:ext>
            </a:extLst>
          </p:cNvPr>
          <p:cNvCxnSpPr>
            <a:cxnSpLocks/>
          </p:cNvCxnSpPr>
          <p:nvPr/>
        </p:nvCxnSpPr>
        <p:spPr>
          <a:xfrm>
            <a:off x="6948264" y="5396480"/>
            <a:ext cx="115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20B7AD-51FB-445D-B23F-34805F5514C4}"/>
              </a:ext>
            </a:extLst>
          </p:cNvPr>
          <p:cNvCxnSpPr>
            <a:cxnSpLocks/>
          </p:cNvCxnSpPr>
          <p:nvPr/>
        </p:nvCxnSpPr>
        <p:spPr>
          <a:xfrm flipH="1">
            <a:off x="1475656" y="4820416"/>
            <a:ext cx="25922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5D4EFF-AE07-4BA3-A45C-C00A25895C5C}"/>
              </a:ext>
            </a:extLst>
          </p:cNvPr>
          <p:cNvCxnSpPr>
            <a:cxnSpLocks/>
          </p:cNvCxnSpPr>
          <p:nvPr/>
        </p:nvCxnSpPr>
        <p:spPr>
          <a:xfrm flipH="1">
            <a:off x="1619672" y="5748073"/>
            <a:ext cx="216024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39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Can you identify the following points of the horse?</a:t>
            </a:r>
            <a:br>
              <a:rPr lang="en-GB" dirty="0"/>
            </a:br>
            <a:endParaRPr lang="en-GB" dirty="0"/>
          </a:p>
        </p:txBody>
      </p:sp>
      <p:pic>
        <p:nvPicPr>
          <p:cNvPr id="1026" name="Picture 2" descr="\\sol\Groups$\Development Team\Recreational courses\BHS Challenge\Challenge Awards\EHKC Challenge Award\Horse knowledge part one\45. Bay hors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75" t="3182" r="13234" b="6131"/>
          <a:stretch/>
        </p:blipFill>
        <p:spPr bwMode="auto">
          <a:xfrm>
            <a:off x="1331640" y="1700807"/>
            <a:ext cx="5688632" cy="41044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flipV="1">
            <a:off x="6156176" y="1700807"/>
            <a:ext cx="1440160" cy="10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755576" y="472514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71600" y="5589240"/>
            <a:ext cx="24482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15816" y="1124744"/>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4139952" y="1340768"/>
            <a:ext cx="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6496800" y="5301208"/>
            <a:ext cx="10995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6533BF0-3085-4BFC-AA30-1F597F29B801}"/>
              </a:ext>
            </a:extLst>
          </p:cNvPr>
          <p:cNvSpPr txBox="1"/>
          <p:nvPr/>
        </p:nvSpPr>
        <p:spPr>
          <a:xfrm>
            <a:off x="7596336" y="1481779"/>
            <a:ext cx="1032563" cy="369332"/>
          </a:xfrm>
          <a:prstGeom prst="rect">
            <a:avLst/>
          </a:prstGeom>
          <a:noFill/>
        </p:spPr>
        <p:txBody>
          <a:bodyPr wrap="square" rtlCol="0">
            <a:spAutoFit/>
          </a:bodyPr>
          <a:lstStyle/>
          <a:p>
            <a:r>
              <a:rPr lang="en-GB" dirty="0"/>
              <a:t>Quarters</a:t>
            </a:r>
          </a:p>
        </p:txBody>
      </p:sp>
      <p:sp>
        <p:nvSpPr>
          <p:cNvPr id="19" name="TextBox 18">
            <a:extLst>
              <a:ext uri="{FF2B5EF4-FFF2-40B4-BE49-F238E27FC236}">
                <a16:creationId xmlns:a16="http://schemas.microsoft.com/office/drawing/2014/main" id="{740B5664-AF73-4AB2-B09B-46C2D077450E}"/>
              </a:ext>
            </a:extLst>
          </p:cNvPr>
          <p:cNvSpPr txBox="1"/>
          <p:nvPr/>
        </p:nvSpPr>
        <p:spPr>
          <a:xfrm>
            <a:off x="7380312" y="4931876"/>
            <a:ext cx="1032563" cy="369332"/>
          </a:xfrm>
          <a:prstGeom prst="rect">
            <a:avLst/>
          </a:prstGeom>
          <a:noFill/>
        </p:spPr>
        <p:txBody>
          <a:bodyPr wrap="square" rtlCol="0">
            <a:spAutoFit/>
          </a:bodyPr>
          <a:lstStyle/>
          <a:p>
            <a:r>
              <a:rPr lang="en-GB" dirty="0"/>
              <a:t>Fetlock</a:t>
            </a:r>
          </a:p>
        </p:txBody>
      </p:sp>
      <p:sp>
        <p:nvSpPr>
          <p:cNvPr id="20" name="TextBox 19">
            <a:extLst>
              <a:ext uri="{FF2B5EF4-FFF2-40B4-BE49-F238E27FC236}">
                <a16:creationId xmlns:a16="http://schemas.microsoft.com/office/drawing/2014/main" id="{28684C6D-CD13-4DFB-91CE-38CDF792835F}"/>
              </a:ext>
            </a:extLst>
          </p:cNvPr>
          <p:cNvSpPr txBox="1"/>
          <p:nvPr/>
        </p:nvSpPr>
        <p:spPr>
          <a:xfrm>
            <a:off x="515101" y="5219908"/>
            <a:ext cx="1032563" cy="369332"/>
          </a:xfrm>
          <a:prstGeom prst="rect">
            <a:avLst/>
          </a:prstGeom>
          <a:noFill/>
        </p:spPr>
        <p:txBody>
          <a:bodyPr wrap="square" rtlCol="0">
            <a:spAutoFit/>
          </a:bodyPr>
          <a:lstStyle/>
          <a:p>
            <a:r>
              <a:rPr lang="en-GB" dirty="0"/>
              <a:t>Hoof</a:t>
            </a:r>
          </a:p>
        </p:txBody>
      </p:sp>
      <p:sp>
        <p:nvSpPr>
          <p:cNvPr id="21" name="TextBox 20">
            <a:extLst>
              <a:ext uri="{FF2B5EF4-FFF2-40B4-BE49-F238E27FC236}">
                <a16:creationId xmlns:a16="http://schemas.microsoft.com/office/drawing/2014/main" id="{1A96F664-C2DB-44BC-BFAA-26F35373CBFD}"/>
              </a:ext>
            </a:extLst>
          </p:cNvPr>
          <p:cNvSpPr txBox="1"/>
          <p:nvPr/>
        </p:nvSpPr>
        <p:spPr>
          <a:xfrm>
            <a:off x="299077" y="4407576"/>
            <a:ext cx="1032563" cy="369332"/>
          </a:xfrm>
          <a:prstGeom prst="rect">
            <a:avLst/>
          </a:prstGeom>
          <a:noFill/>
        </p:spPr>
        <p:txBody>
          <a:bodyPr wrap="square" rtlCol="0">
            <a:spAutoFit/>
          </a:bodyPr>
          <a:lstStyle/>
          <a:p>
            <a:r>
              <a:rPr lang="en-GB" dirty="0"/>
              <a:t>Knee</a:t>
            </a:r>
          </a:p>
        </p:txBody>
      </p:sp>
      <p:sp>
        <p:nvSpPr>
          <p:cNvPr id="22" name="TextBox 21">
            <a:extLst>
              <a:ext uri="{FF2B5EF4-FFF2-40B4-BE49-F238E27FC236}">
                <a16:creationId xmlns:a16="http://schemas.microsoft.com/office/drawing/2014/main" id="{77168307-C85C-4A8E-A2D6-C9BAC6C29BE2}"/>
              </a:ext>
            </a:extLst>
          </p:cNvPr>
          <p:cNvSpPr txBox="1"/>
          <p:nvPr/>
        </p:nvSpPr>
        <p:spPr>
          <a:xfrm>
            <a:off x="2221835" y="971419"/>
            <a:ext cx="693982" cy="369332"/>
          </a:xfrm>
          <a:prstGeom prst="rect">
            <a:avLst/>
          </a:prstGeom>
          <a:noFill/>
        </p:spPr>
        <p:txBody>
          <a:bodyPr wrap="square" rtlCol="0">
            <a:spAutoFit/>
          </a:bodyPr>
          <a:lstStyle/>
          <a:p>
            <a:r>
              <a:rPr lang="en-GB" dirty="0"/>
              <a:t>Neck</a:t>
            </a:r>
          </a:p>
        </p:txBody>
      </p:sp>
      <p:sp>
        <p:nvSpPr>
          <p:cNvPr id="23" name="TextBox 22">
            <a:extLst>
              <a:ext uri="{FF2B5EF4-FFF2-40B4-BE49-F238E27FC236}">
                <a16:creationId xmlns:a16="http://schemas.microsoft.com/office/drawing/2014/main" id="{B8731079-4D84-4478-AE54-8BC069D576C0}"/>
              </a:ext>
            </a:extLst>
          </p:cNvPr>
          <p:cNvSpPr txBox="1"/>
          <p:nvPr/>
        </p:nvSpPr>
        <p:spPr>
          <a:xfrm>
            <a:off x="4128661" y="1189891"/>
            <a:ext cx="1032563" cy="369332"/>
          </a:xfrm>
          <a:prstGeom prst="rect">
            <a:avLst/>
          </a:prstGeom>
          <a:noFill/>
        </p:spPr>
        <p:txBody>
          <a:bodyPr wrap="square" rtlCol="0">
            <a:spAutoFit/>
          </a:bodyPr>
          <a:lstStyle/>
          <a:p>
            <a:r>
              <a:rPr lang="en-GB" dirty="0"/>
              <a:t>Withers</a:t>
            </a:r>
          </a:p>
        </p:txBody>
      </p:sp>
    </p:spTree>
    <p:extLst>
      <p:ext uri="{BB962C8B-B14F-4D97-AF65-F5344CB8AC3E}">
        <p14:creationId xmlns:p14="http://schemas.microsoft.com/office/powerpoint/2010/main" val="40643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2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25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25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5C8BC5-86E3-4752-AAA3-D47235382002}"/>
              </a:ext>
            </a:extLst>
          </p:cNvPr>
          <p:cNvSpPr>
            <a:spLocks noGrp="1"/>
          </p:cNvSpPr>
          <p:nvPr>
            <p:ph type="title"/>
          </p:nvPr>
        </p:nvSpPr>
        <p:spPr>
          <a:xfrm>
            <a:off x="457200" y="274638"/>
            <a:ext cx="8229600" cy="1143000"/>
          </a:xfrm>
        </p:spPr>
        <p:txBody>
          <a:bodyPr>
            <a:normAutofit fontScale="90000"/>
          </a:bodyPr>
          <a:lstStyle/>
          <a:p>
            <a:r>
              <a:rPr lang="en-GB" dirty="0"/>
              <a:t>What potential hazards can you see in this picture?</a:t>
            </a:r>
            <a:endParaRPr lang="en-US" dirty="0"/>
          </a:p>
        </p:txBody>
      </p:sp>
      <p:pic>
        <p:nvPicPr>
          <p:cNvPr id="2050" name="Picture 2" descr="\\sol\Groups$\Development Team\Recreational courses\BHS Challenge\Challenge Awards\EHKC Challenge Award\Spare pictures\20190623_08433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229"/>
          <a:stretch/>
        </p:blipFill>
        <p:spPr bwMode="auto">
          <a:xfrm>
            <a:off x="457200" y="1600203"/>
            <a:ext cx="8229600" cy="4525963"/>
          </a:xfrm>
          <a:prstGeom prst="rect">
            <a:avLst/>
          </a:prstGeom>
          <a:solidFill>
            <a:srgbClr val="FFFFFF"/>
          </a:solidFill>
        </p:spPr>
      </p:pic>
    </p:spTree>
    <p:extLst>
      <p:ext uri="{BB962C8B-B14F-4D97-AF65-F5344CB8AC3E}">
        <p14:creationId xmlns:p14="http://schemas.microsoft.com/office/powerpoint/2010/main" val="996676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9"/>
            <a:ext cx="8229600" cy="5505478"/>
          </a:xfrm>
        </p:spPr>
        <p:txBody>
          <a:bodyPr/>
          <a:lstStyle/>
          <a:p>
            <a:r>
              <a:rPr lang="en-GB" dirty="0"/>
              <a:t>Congratulations you </a:t>
            </a:r>
            <a:r>
              <a:rPr lang="en-GB"/>
              <a:t>have completed Horse </a:t>
            </a:r>
            <a:r>
              <a:rPr lang="en-GB" dirty="0"/>
              <a:t>Knowledge part one.</a:t>
            </a:r>
          </a:p>
          <a:p>
            <a:endParaRPr lang="en-GB" dirty="0"/>
          </a:p>
        </p:txBody>
      </p:sp>
    </p:spTree>
    <p:extLst>
      <p:ext uri="{BB962C8B-B14F-4D97-AF65-F5344CB8AC3E}">
        <p14:creationId xmlns:p14="http://schemas.microsoft.com/office/powerpoint/2010/main" val="1643563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06A5-77FD-4388-9E82-CFF75613AF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6F622B-623A-4238-B809-9BA3030AD67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9616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Yard rules</a:t>
            </a:r>
          </a:p>
        </p:txBody>
      </p:sp>
      <p:pic>
        <p:nvPicPr>
          <p:cNvPr id="6146" name="Picture 2" descr="\\sol\shared\Challenge Awards Charlotte Strange\Handling your horse SILVER\Handling your horse Silver Pictures\SH-2 Fire assembly sign Can this be smartened up a 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484784"/>
            <a:ext cx="2376264" cy="15841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hs-fs03\Photo\Marketing\BHS PICTURE LIBRARY\BHS Photo Shoots\Ireland 2013\Castle Leslie\Parkway-2464.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3212977"/>
            <a:ext cx="2423721" cy="16127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hs-fs03\Photo\Marketing\BHS PICTURE LIBRARY\BHS Photo Shoots\Ireland 2013\Castle Leslie\Parkway-24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98" y="3140968"/>
            <a:ext cx="4355976" cy="289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37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 lifting</a:t>
            </a:r>
          </a:p>
        </p:txBody>
      </p:sp>
      <p:pic>
        <p:nvPicPr>
          <p:cNvPr id="1026" name="Picture 2" descr="\\sol\Groups$\Development Team\Recreational courses\BHS Challenge\Challenge Awards\Archive\Bronze\1.Bronze Handling\Handling your horse images\BH 2 Safe lifting, please change gilet colour (Blue) and remove BHS branding from bot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01473"/>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4229</Words>
  <Application>Microsoft Office PowerPoint</Application>
  <PresentationFormat>On-screen Show (4:3)</PresentationFormat>
  <Paragraphs>461</Paragraphs>
  <Slides>71</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Courier New</vt:lpstr>
      <vt:lpstr>3_Office Theme</vt:lpstr>
      <vt:lpstr>PowerPoint Presentation</vt:lpstr>
      <vt:lpstr>Introduction</vt:lpstr>
      <vt:lpstr>Horse Knowledge Part One</vt:lpstr>
      <vt:lpstr>Topic 1: Safety on the yard</vt:lpstr>
      <vt:lpstr>What is a hazard?</vt:lpstr>
      <vt:lpstr>What potential hazards can you see in this picture?</vt:lpstr>
      <vt:lpstr>What potential hazards can you see in this picture?</vt:lpstr>
      <vt:lpstr>Yard rules</vt:lpstr>
      <vt:lpstr>Safe lifting</vt:lpstr>
      <vt:lpstr>What to wear on the yard</vt:lpstr>
      <vt:lpstr>PowerPoint Presentation</vt:lpstr>
      <vt:lpstr>Hi-Viz</vt:lpstr>
      <vt:lpstr>Quick Quiz</vt:lpstr>
      <vt:lpstr>Topic 2: Horse Behaviour</vt:lpstr>
      <vt:lpstr>Horse vision</vt:lpstr>
      <vt:lpstr>How to approach a horse safely</vt:lpstr>
      <vt:lpstr>Quick release knot</vt:lpstr>
      <vt:lpstr>PowerPoint Presentation</vt:lpstr>
      <vt:lpstr>Leading</vt:lpstr>
      <vt:lpstr>Quick Quiz </vt:lpstr>
      <vt:lpstr>3: Horse Welfare</vt:lpstr>
      <vt:lpstr>What are the basic needs of any animal?</vt:lpstr>
      <vt:lpstr>Shelter</vt:lpstr>
      <vt:lpstr>Company</vt:lpstr>
      <vt:lpstr>Freedom to exhibit normal behaviour</vt:lpstr>
      <vt:lpstr>Food and Water</vt:lpstr>
      <vt:lpstr>Free from pain, suffering, injury and disease</vt:lpstr>
      <vt:lpstr>Quick Quiz</vt:lpstr>
      <vt:lpstr>4: Feeding</vt:lpstr>
      <vt:lpstr>Hay</vt:lpstr>
      <vt:lpstr>Haylage</vt:lpstr>
      <vt:lpstr>PowerPoint Presentation</vt:lpstr>
      <vt:lpstr>Quick quiz</vt:lpstr>
      <vt:lpstr>5: Stable Care</vt:lpstr>
      <vt:lpstr>Types of Bedding</vt:lpstr>
      <vt:lpstr>Water</vt:lpstr>
      <vt:lpstr>Skipping out</vt:lpstr>
      <vt:lpstr>Tools required</vt:lpstr>
      <vt:lpstr>Skipping out</vt:lpstr>
      <vt:lpstr>Quick quiz</vt:lpstr>
      <vt:lpstr>6: Grooming</vt:lpstr>
      <vt:lpstr>Grooming brushes</vt:lpstr>
      <vt:lpstr>PowerPoint Presentation</vt:lpstr>
      <vt:lpstr>Picking up a front leg</vt:lpstr>
      <vt:lpstr>Picking up hind leg</vt:lpstr>
      <vt:lpstr>PowerPoint Presentation</vt:lpstr>
      <vt:lpstr>How to groom</vt:lpstr>
      <vt:lpstr>Quick quiz</vt:lpstr>
      <vt:lpstr>7: Identification</vt:lpstr>
      <vt:lpstr>Describing horses</vt:lpstr>
      <vt:lpstr>Colours</vt:lpstr>
      <vt:lpstr>PowerPoint Presentation</vt:lpstr>
      <vt:lpstr>PowerPoint Presentation</vt:lpstr>
      <vt:lpstr>PowerPoint Presentation</vt:lpstr>
      <vt:lpstr>PowerPoint Presentation</vt:lpstr>
      <vt:lpstr>PowerPoint Presentation</vt:lpstr>
      <vt:lpstr>Face markings</vt:lpstr>
      <vt:lpstr>PowerPoint Presentation</vt:lpstr>
      <vt:lpstr>PowerPoint Presentation</vt:lpstr>
      <vt:lpstr>PowerPoint Presentation</vt:lpstr>
      <vt:lpstr>Leg Markings</vt:lpstr>
      <vt:lpstr>Injury markings</vt:lpstr>
      <vt:lpstr>Measuring height</vt:lpstr>
      <vt:lpstr>Points of the horse</vt:lpstr>
      <vt:lpstr>Quick quiz</vt:lpstr>
      <vt:lpstr>PowerPoint Presentation</vt:lpstr>
      <vt:lpstr>Quick quiz cntd</vt:lpstr>
      <vt:lpstr>Can you identify the following points of the horse?</vt:lpstr>
      <vt:lpstr>Can you identify the following points of the horse?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Wyatt</dc:creator>
  <cp:lastModifiedBy>Laura Hood</cp:lastModifiedBy>
  <cp:revision>2</cp:revision>
  <dcterms:created xsi:type="dcterms:W3CDTF">2020-02-18T10:57:59Z</dcterms:created>
  <dcterms:modified xsi:type="dcterms:W3CDTF">2025-06-27T10:20:04Z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ab954b-03c1-4d45-953c-1e7695907c0b_Enabled">
    <vt:lpwstr>true</vt:lpwstr>
  </property>
  <property fmtid="{D5CDD505-2E9C-101B-9397-08002B2CF9AE}" pid="3" name="MSIP_Label_5bab954b-03c1-4d45-953c-1e7695907c0b_SetDate">
    <vt:lpwstr>2025-06-27T10:11:24Z</vt:lpwstr>
  </property>
  <property fmtid="{D5CDD505-2E9C-101B-9397-08002B2CF9AE}" pid="4" name="MSIP_Label_5bab954b-03c1-4d45-953c-1e7695907c0b_Method">
    <vt:lpwstr>Privileged</vt:lpwstr>
  </property>
  <property fmtid="{D5CDD505-2E9C-101B-9397-08002B2CF9AE}" pid="5" name="MSIP_Label_5bab954b-03c1-4d45-953c-1e7695907c0b_Name">
    <vt:lpwstr>Public</vt:lpwstr>
  </property>
  <property fmtid="{D5CDD505-2E9C-101B-9397-08002B2CF9AE}" pid="6" name="MSIP_Label_5bab954b-03c1-4d45-953c-1e7695907c0b_SiteId">
    <vt:lpwstr>61761a3f-0f9f-43bd-a8ce-e39e84824d9e</vt:lpwstr>
  </property>
  <property fmtid="{D5CDD505-2E9C-101B-9397-08002B2CF9AE}" pid="7" name="MSIP_Label_5bab954b-03c1-4d45-953c-1e7695907c0b_ActionId">
    <vt:lpwstr>21098b9b-8432-479e-81ef-0b5fb732be86</vt:lpwstr>
  </property>
  <property fmtid="{D5CDD505-2E9C-101B-9397-08002B2CF9AE}" pid="8" name="MSIP_Label_5bab954b-03c1-4d45-953c-1e7695907c0b_ContentBits">
    <vt:lpwstr>0</vt:lpwstr>
  </property>
  <property fmtid="{D5CDD505-2E9C-101B-9397-08002B2CF9AE}" pid="9" name="MSIP_Label_5bab954b-03c1-4d45-953c-1e7695907c0b_Tag">
    <vt:lpwstr>10, 0, 1, 1</vt:lpwstr>
  </property>
</Properties>
</file>